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5" r:id="rId3"/>
    <p:sldId id="261" r:id="rId4"/>
    <p:sldId id="263" r:id="rId5"/>
    <p:sldId id="271" r:id="rId6"/>
    <p:sldId id="264" r:id="rId7"/>
    <p:sldId id="272" r:id="rId8"/>
    <p:sldId id="279" r:id="rId9"/>
    <p:sldId id="257" r:id="rId10"/>
    <p:sldId id="258" r:id="rId11"/>
    <p:sldId id="259" r:id="rId12"/>
    <p:sldId id="266" r:id="rId13"/>
    <p:sldId id="280" r:id="rId14"/>
    <p:sldId id="275" r:id="rId15"/>
    <p:sldId id="269" r:id="rId16"/>
    <p:sldId id="276" r:id="rId17"/>
    <p:sldId id="277" r:id="rId18"/>
    <p:sldId id="278" r:id="rId19"/>
    <p:sldId id="281"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p:restoredTop sz="94719"/>
  </p:normalViewPr>
  <p:slideViewPr>
    <p:cSldViewPr snapToGrid="0">
      <p:cViewPr varScale="1">
        <p:scale>
          <a:sx n="152" d="100"/>
          <a:sy n="152" d="100"/>
        </p:scale>
        <p:origin x="10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94164-F048-41AB-8B0A-2F1A184B3E6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F0ADF04-E97A-4262-A9B5-79DDFFB96E09}">
      <dgm:prSet/>
      <dgm:spPr/>
      <dgm:t>
        <a:bodyPr/>
        <a:lstStyle/>
        <a:p>
          <a:pPr>
            <a:lnSpc>
              <a:spcPct val="100000"/>
            </a:lnSpc>
          </a:pPr>
          <a:r>
            <a:rPr lang="en-US" dirty="0"/>
            <a:t>As inteins are studied, data such as their sequences are stored on public government websites like NCBI.</a:t>
          </a:r>
        </a:p>
      </dgm:t>
    </dgm:pt>
    <dgm:pt modelId="{2EA42709-8B0D-4852-BA93-119728E58A29}" type="parTrans" cxnId="{6D0D08A7-0BEB-47D6-B47B-D78E37F50D45}">
      <dgm:prSet/>
      <dgm:spPr/>
      <dgm:t>
        <a:bodyPr/>
        <a:lstStyle/>
        <a:p>
          <a:endParaRPr lang="en-US"/>
        </a:p>
      </dgm:t>
    </dgm:pt>
    <dgm:pt modelId="{E7BDEBCF-C414-4B89-AB7F-8DDA75063560}" type="sibTrans" cxnId="{6D0D08A7-0BEB-47D6-B47B-D78E37F50D45}">
      <dgm:prSet/>
      <dgm:spPr/>
      <dgm:t>
        <a:bodyPr/>
        <a:lstStyle/>
        <a:p>
          <a:endParaRPr lang="en-US"/>
        </a:p>
      </dgm:t>
    </dgm:pt>
    <dgm:pt modelId="{9C633304-B3F0-42E3-B57A-68049D65BEB6}">
      <dgm:prSet/>
      <dgm:spPr/>
      <dgm:t>
        <a:bodyPr/>
        <a:lstStyle/>
        <a:p>
          <a:pPr>
            <a:lnSpc>
              <a:spcPct val="100000"/>
            </a:lnSpc>
          </a:pPr>
          <a:r>
            <a:rPr lang="en-US" dirty="0"/>
            <a:t>From the NCBI Mission page “The NCBI has been charged with creating automated systems for storing and analyzing knowledge about molecular biology, biochemistry, and genetics”.</a:t>
          </a:r>
        </a:p>
      </dgm:t>
    </dgm:pt>
    <dgm:pt modelId="{4933D294-BB9B-4BE2-BD26-25F2427D8CF0}" type="parTrans" cxnId="{C19D560B-028F-47D8-80DC-7A4708ACD13D}">
      <dgm:prSet/>
      <dgm:spPr/>
      <dgm:t>
        <a:bodyPr/>
        <a:lstStyle/>
        <a:p>
          <a:endParaRPr lang="en-US"/>
        </a:p>
      </dgm:t>
    </dgm:pt>
    <dgm:pt modelId="{71EF59C1-4B11-4754-8919-7B5748E3FB6C}" type="sibTrans" cxnId="{C19D560B-028F-47D8-80DC-7A4708ACD13D}">
      <dgm:prSet/>
      <dgm:spPr/>
      <dgm:t>
        <a:bodyPr/>
        <a:lstStyle/>
        <a:p>
          <a:endParaRPr lang="en-US"/>
        </a:p>
      </dgm:t>
    </dgm:pt>
    <dgm:pt modelId="{C06A0A22-CCA9-45A4-952C-C822E9471733}">
      <dgm:prSet/>
      <dgm:spPr/>
      <dgm:t>
        <a:bodyPr/>
        <a:lstStyle/>
        <a:p>
          <a:pPr>
            <a:lnSpc>
              <a:spcPct val="100000"/>
            </a:lnSpc>
          </a:pPr>
          <a:r>
            <a:rPr lang="en-US" dirty="0"/>
            <a:t>A significant amount of intein related protein records that were once accurately displayed, have been removed or modified on NCBI causing a misrepresentation in biological data.</a:t>
          </a:r>
        </a:p>
      </dgm:t>
    </dgm:pt>
    <dgm:pt modelId="{E3EF18BC-0169-4CF9-9C6A-F79631E6AFA9}" type="parTrans" cxnId="{AD1E71AA-CECB-45DA-86C4-9706A9E3B3D6}">
      <dgm:prSet/>
      <dgm:spPr/>
      <dgm:t>
        <a:bodyPr/>
        <a:lstStyle/>
        <a:p>
          <a:endParaRPr lang="en-US"/>
        </a:p>
      </dgm:t>
    </dgm:pt>
    <dgm:pt modelId="{E6250D68-F25D-4E5E-8CC8-1552FA33269F}" type="sibTrans" cxnId="{AD1E71AA-CECB-45DA-86C4-9706A9E3B3D6}">
      <dgm:prSet/>
      <dgm:spPr/>
      <dgm:t>
        <a:bodyPr/>
        <a:lstStyle/>
        <a:p>
          <a:endParaRPr lang="en-US"/>
        </a:p>
      </dgm:t>
    </dgm:pt>
    <dgm:pt modelId="{E0CE0333-538C-4612-B1CE-5F1FD932BE0E}" type="pres">
      <dgm:prSet presAssocID="{B4194164-F048-41AB-8B0A-2F1A184B3E6B}" presName="root" presStyleCnt="0">
        <dgm:presLayoutVars>
          <dgm:dir/>
          <dgm:resizeHandles val="exact"/>
        </dgm:presLayoutVars>
      </dgm:prSet>
      <dgm:spPr/>
    </dgm:pt>
    <dgm:pt modelId="{4708A273-01F2-414E-B40A-B1CEF0B35407}" type="pres">
      <dgm:prSet presAssocID="{EF0ADF04-E97A-4262-A9B5-79DDFFB96E09}" presName="compNode" presStyleCnt="0"/>
      <dgm:spPr/>
    </dgm:pt>
    <dgm:pt modelId="{FDA9D563-426F-4948-9DC9-553DEB6D8F41}" type="pres">
      <dgm:prSet presAssocID="{EF0ADF04-E97A-4262-A9B5-79DDFFB96E09}" presName="bgRect" presStyleLbl="bgShp" presStyleIdx="0" presStyleCnt="3"/>
      <dgm:spPr/>
    </dgm:pt>
    <dgm:pt modelId="{9A410CB0-537E-4B1D-9529-3571B67FF05E}" type="pres">
      <dgm:prSet presAssocID="{EF0ADF04-E97A-4262-A9B5-79DDFFB96E0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0EEBD400-8292-4BDE-B31C-A6E7556B3CC3}" type="pres">
      <dgm:prSet presAssocID="{EF0ADF04-E97A-4262-A9B5-79DDFFB96E09}" presName="spaceRect" presStyleCnt="0"/>
      <dgm:spPr/>
    </dgm:pt>
    <dgm:pt modelId="{A6C9E8AB-00B7-488C-9DFE-DB3AB94F9244}" type="pres">
      <dgm:prSet presAssocID="{EF0ADF04-E97A-4262-A9B5-79DDFFB96E09}" presName="parTx" presStyleLbl="revTx" presStyleIdx="0" presStyleCnt="3">
        <dgm:presLayoutVars>
          <dgm:chMax val="0"/>
          <dgm:chPref val="0"/>
        </dgm:presLayoutVars>
      </dgm:prSet>
      <dgm:spPr/>
    </dgm:pt>
    <dgm:pt modelId="{AF0A99A3-4ACC-4A3E-B8A1-414B0204F955}" type="pres">
      <dgm:prSet presAssocID="{E7BDEBCF-C414-4B89-AB7F-8DDA75063560}" presName="sibTrans" presStyleCnt="0"/>
      <dgm:spPr/>
    </dgm:pt>
    <dgm:pt modelId="{8369F4D0-0DD9-4762-8B5B-81033734ED79}" type="pres">
      <dgm:prSet presAssocID="{9C633304-B3F0-42E3-B57A-68049D65BEB6}" presName="compNode" presStyleCnt="0"/>
      <dgm:spPr/>
    </dgm:pt>
    <dgm:pt modelId="{EE63AC46-A80B-4D28-AB4A-C51B9BEC5AF7}" type="pres">
      <dgm:prSet presAssocID="{9C633304-B3F0-42E3-B57A-68049D65BEB6}" presName="bgRect" presStyleLbl="bgShp" presStyleIdx="1" presStyleCnt="3"/>
      <dgm:spPr/>
    </dgm:pt>
    <dgm:pt modelId="{8B9C794D-4E90-41AB-BDB3-FE80B10CDF50}" type="pres">
      <dgm:prSet presAssocID="{9C633304-B3F0-42E3-B57A-68049D65BE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C9B0411C-5AA7-46C8-81C4-A33EF7E5074B}" type="pres">
      <dgm:prSet presAssocID="{9C633304-B3F0-42E3-B57A-68049D65BEB6}" presName="spaceRect" presStyleCnt="0"/>
      <dgm:spPr/>
    </dgm:pt>
    <dgm:pt modelId="{2E2DD4FC-66AF-41B6-9B7C-D5019B0D3F9C}" type="pres">
      <dgm:prSet presAssocID="{9C633304-B3F0-42E3-B57A-68049D65BEB6}" presName="parTx" presStyleLbl="revTx" presStyleIdx="1" presStyleCnt="3">
        <dgm:presLayoutVars>
          <dgm:chMax val="0"/>
          <dgm:chPref val="0"/>
        </dgm:presLayoutVars>
      </dgm:prSet>
      <dgm:spPr/>
    </dgm:pt>
    <dgm:pt modelId="{6063302F-4889-4B47-BDB2-D229F15426EC}" type="pres">
      <dgm:prSet presAssocID="{71EF59C1-4B11-4754-8919-7B5748E3FB6C}" presName="sibTrans" presStyleCnt="0"/>
      <dgm:spPr/>
    </dgm:pt>
    <dgm:pt modelId="{085C7A2D-C4EB-4458-BB8E-57B7AF5FC10D}" type="pres">
      <dgm:prSet presAssocID="{C06A0A22-CCA9-45A4-952C-C822E9471733}" presName="compNode" presStyleCnt="0"/>
      <dgm:spPr/>
    </dgm:pt>
    <dgm:pt modelId="{5F067A84-3CBC-4F69-B1BE-5675307C353B}" type="pres">
      <dgm:prSet presAssocID="{C06A0A22-CCA9-45A4-952C-C822E9471733}" presName="bgRect" presStyleLbl="bgShp" presStyleIdx="2" presStyleCnt="3"/>
      <dgm:spPr/>
    </dgm:pt>
    <dgm:pt modelId="{3CCF3198-6ADA-4473-9454-B29D63B8E9D1}" type="pres">
      <dgm:prSet presAssocID="{C06A0A22-CCA9-45A4-952C-C822E94717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ientist"/>
        </a:ext>
      </dgm:extLst>
    </dgm:pt>
    <dgm:pt modelId="{F18672DF-7A13-47A4-8C69-4786708BB22F}" type="pres">
      <dgm:prSet presAssocID="{C06A0A22-CCA9-45A4-952C-C822E9471733}" presName="spaceRect" presStyleCnt="0"/>
      <dgm:spPr/>
    </dgm:pt>
    <dgm:pt modelId="{77A854D2-70C0-4950-B1CB-C19595F343E5}" type="pres">
      <dgm:prSet presAssocID="{C06A0A22-CCA9-45A4-952C-C822E9471733}" presName="parTx" presStyleLbl="revTx" presStyleIdx="2" presStyleCnt="3">
        <dgm:presLayoutVars>
          <dgm:chMax val="0"/>
          <dgm:chPref val="0"/>
        </dgm:presLayoutVars>
      </dgm:prSet>
      <dgm:spPr/>
    </dgm:pt>
  </dgm:ptLst>
  <dgm:cxnLst>
    <dgm:cxn modelId="{C19D560B-028F-47D8-80DC-7A4708ACD13D}" srcId="{B4194164-F048-41AB-8B0A-2F1A184B3E6B}" destId="{9C633304-B3F0-42E3-B57A-68049D65BEB6}" srcOrd="1" destOrd="0" parTransId="{4933D294-BB9B-4BE2-BD26-25F2427D8CF0}" sibTransId="{71EF59C1-4B11-4754-8919-7B5748E3FB6C}"/>
    <dgm:cxn modelId="{EDB41363-6C6E-4939-8427-4FCF1D5AD380}" type="presOf" srcId="{B4194164-F048-41AB-8B0A-2F1A184B3E6B}" destId="{E0CE0333-538C-4612-B1CE-5F1FD932BE0E}" srcOrd="0" destOrd="0" presId="urn:microsoft.com/office/officeart/2018/2/layout/IconVerticalSolidList"/>
    <dgm:cxn modelId="{9E83F56B-D8C7-42EC-9AF7-5CC27B085AC7}" type="presOf" srcId="{EF0ADF04-E97A-4262-A9B5-79DDFFB96E09}" destId="{A6C9E8AB-00B7-488C-9DFE-DB3AB94F9244}" srcOrd="0" destOrd="0" presId="urn:microsoft.com/office/officeart/2018/2/layout/IconVerticalSolidList"/>
    <dgm:cxn modelId="{26A39879-B3DD-4B0D-A302-097CA3CC0822}" type="presOf" srcId="{9C633304-B3F0-42E3-B57A-68049D65BEB6}" destId="{2E2DD4FC-66AF-41B6-9B7C-D5019B0D3F9C}" srcOrd="0" destOrd="0" presId="urn:microsoft.com/office/officeart/2018/2/layout/IconVerticalSolidList"/>
    <dgm:cxn modelId="{6D0D08A7-0BEB-47D6-B47B-D78E37F50D45}" srcId="{B4194164-F048-41AB-8B0A-2F1A184B3E6B}" destId="{EF0ADF04-E97A-4262-A9B5-79DDFFB96E09}" srcOrd="0" destOrd="0" parTransId="{2EA42709-8B0D-4852-BA93-119728E58A29}" sibTransId="{E7BDEBCF-C414-4B89-AB7F-8DDA75063560}"/>
    <dgm:cxn modelId="{AD1E71AA-CECB-45DA-86C4-9706A9E3B3D6}" srcId="{B4194164-F048-41AB-8B0A-2F1A184B3E6B}" destId="{C06A0A22-CCA9-45A4-952C-C822E9471733}" srcOrd="2" destOrd="0" parTransId="{E3EF18BC-0169-4CF9-9C6A-F79631E6AFA9}" sibTransId="{E6250D68-F25D-4E5E-8CC8-1552FA33269F}"/>
    <dgm:cxn modelId="{92B7D6B7-9804-46B6-839A-662A41D95A74}" type="presOf" srcId="{C06A0A22-CCA9-45A4-952C-C822E9471733}" destId="{77A854D2-70C0-4950-B1CB-C19595F343E5}" srcOrd="0" destOrd="0" presId="urn:microsoft.com/office/officeart/2018/2/layout/IconVerticalSolidList"/>
    <dgm:cxn modelId="{700C249A-C0A2-45A6-B7C5-BDBD9EA68F6F}" type="presParOf" srcId="{E0CE0333-538C-4612-B1CE-5F1FD932BE0E}" destId="{4708A273-01F2-414E-B40A-B1CEF0B35407}" srcOrd="0" destOrd="0" presId="urn:microsoft.com/office/officeart/2018/2/layout/IconVerticalSolidList"/>
    <dgm:cxn modelId="{0A21CCCB-441F-4EB0-BE13-C35650506F94}" type="presParOf" srcId="{4708A273-01F2-414E-B40A-B1CEF0B35407}" destId="{FDA9D563-426F-4948-9DC9-553DEB6D8F41}" srcOrd="0" destOrd="0" presId="urn:microsoft.com/office/officeart/2018/2/layout/IconVerticalSolidList"/>
    <dgm:cxn modelId="{8FF4BE5D-A469-47D8-B1F0-2C83C7D3CB42}" type="presParOf" srcId="{4708A273-01F2-414E-B40A-B1CEF0B35407}" destId="{9A410CB0-537E-4B1D-9529-3571B67FF05E}" srcOrd="1" destOrd="0" presId="urn:microsoft.com/office/officeart/2018/2/layout/IconVerticalSolidList"/>
    <dgm:cxn modelId="{E2A65F3A-4134-4660-A4F9-9453AA35B9C5}" type="presParOf" srcId="{4708A273-01F2-414E-B40A-B1CEF0B35407}" destId="{0EEBD400-8292-4BDE-B31C-A6E7556B3CC3}" srcOrd="2" destOrd="0" presId="urn:microsoft.com/office/officeart/2018/2/layout/IconVerticalSolidList"/>
    <dgm:cxn modelId="{35929520-5C35-4CBC-97FA-8E05EDB33951}" type="presParOf" srcId="{4708A273-01F2-414E-B40A-B1CEF0B35407}" destId="{A6C9E8AB-00B7-488C-9DFE-DB3AB94F9244}" srcOrd="3" destOrd="0" presId="urn:microsoft.com/office/officeart/2018/2/layout/IconVerticalSolidList"/>
    <dgm:cxn modelId="{C5CFEDDE-B8FD-4002-B2A1-F04E6EECC74E}" type="presParOf" srcId="{E0CE0333-538C-4612-B1CE-5F1FD932BE0E}" destId="{AF0A99A3-4ACC-4A3E-B8A1-414B0204F955}" srcOrd="1" destOrd="0" presId="urn:microsoft.com/office/officeart/2018/2/layout/IconVerticalSolidList"/>
    <dgm:cxn modelId="{1D7D81F5-D4DE-4997-96E0-705BC8BC483A}" type="presParOf" srcId="{E0CE0333-538C-4612-B1CE-5F1FD932BE0E}" destId="{8369F4D0-0DD9-4762-8B5B-81033734ED79}" srcOrd="2" destOrd="0" presId="urn:microsoft.com/office/officeart/2018/2/layout/IconVerticalSolidList"/>
    <dgm:cxn modelId="{718A80BD-C74A-4E1A-9AC1-1D0E8A241E14}" type="presParOf" srcId="{8369F4D0-0DD9-4762-8B5B-81033734ED79}" destId="{EE63AC46-A80B-4D28-AB4A-C51B9BEC5AF7}" srcOrd="0" destOrd="0" presId="urn:microsoft.com/office/officeart/2018/2/layout/IconVerticalSolidList"/>
    <dgm:cxn modelId="{0D9529EE-534F-4F51-A227-D2102F5202B2}" type="presParOf" srcId="{8369F4D0-0DD9-4762-8B5B-81033734ED79}" destId="{8B9C794D-4E90-41AB-BDB3-FE80B10CDF50}" srcOrd="1" destOrd="0" presId="urn:microsoft.com/office/officeart/2018/2/layout/IconVerticalSolidList"/>
    <dgm:cxn modelId="{B7E779F7-19D8-455E-9521-2532EC4A6EE7}" type="presParOf" srcId="{8369F4D0-0DD9-4762-8B5B-81033734ED79}" destId="{C9B0411C-5AA7-46C8-81C4-A33EF7E5074B}" srcOrd="2" destOrd="0" presId="urn:microsoft.com/office/officeart/2018/2/layout/IconVerticalSolidList"/>
    <dgm:cxn modelId="{D52BBA4A-339A-49EF-A90F-E4E8553BF5CF}" type="presParOf" srcId="{8369F4D0-0DD9-4762-8B5B-81033734ED79}" destId="{2E2DD4FC-66AF-41B6-9B7C-D5019B0D3F9C}" srcOrd="3" destOrd="0" presId="urn:microsoft.com/office/officeart/2018/2/layout/IconVerticalSolidList"/>
    <dgm:cxn modelId="{0F4D328B-E68A-4706-AA0B-A0D98DEB0E58}" type="presParOf" srcId="{E0CE0333-538C-4612-B1CE-5F1FD932BE0E}" destId="{6063302F-4889-4B47-BDB2-D229F15426EC}" srcOrd="3" destOrd="0" presId="urn:microsoft.com/office/officeart/2018/2/layout/IconVerticalSolidList"/>
    <dgm:cxn modelId="{37F07165-4FF7-4662-BF1C-BB81D48483B1}" type="presParOf" srcId="{E0CE0333-538C-4612-B1CE-5F1FD932BE0E}" destId="{085C7A2D-C4EB-4458-BB8E-57B7AF5FC10D}" srcOrd="4" destOrd="0" presId="urn:microsoft.com/office/officeart/2018/2/layout/IconVerticalSolidList"/>
    <dgm:cxn modelId="{0A33082B-6A83-45CC-99E3-DB7722292EE0}" type="presParOf" srcId="{085C7A2D-C4EB-4458-BB8E-57B7AF5FC10D}" destId="{5F067A84-3CBC-4F69-B1BE-5675307C353B}" srcOrd="0" destOrd="0" presId="urn:microsoft.com/office/officeart/2018/2/layout/IconVerticalSolidList"/>
    <dgm:cxn modelId="{109F31A0-A286-48BB-BB24-19AC31B8423F}" type="presParOf" srcId="{085C7A2D-C4EB-4458-BB8E-57B7AF5FC10D}" destId="{3CCF3198-6ADA-4473-9454-B29D63B8E9D1}" srcOrd="1" destOrd="0" presId="urn:microsoft.com/office/officeart/2018/2/layout/IconVerticalSolidList"/>
    <dgm:cxn modelId="{642F775A-1BDF-4F64-81C2-7D710B861194}" type="presParOf" srcId="{085C7A2D-C4EB-4458-BB8E-57B7AF5FC10D}" destId="{F18672DF-7A13-47A4-8C69-4786708BB22F}" srcOrd="2" destOrd="0" presId="urn:microsoft.com/office/officeart/2018/2/layout/IconVerticalSolidList"/>
    <dgm:cxn modelId="{AA1FCC26-85D2-42EE-96F6-8B91706AB1BC}" type="presParOf" srcId="{085C7A2D-C4EB-4458-BB8E-57B7AF5FC10D}" destId="{77A854D2-70C0-4950-B1CB-C19595F343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E47842-7443-4BE3-9341-A90BB497CCB5}"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ADBDE97-6233-4253-827D-47474B3FE16A}">
      <dgm:prSet/>
      <dgm:spPr/>
      <dgm:t>
        <a:bodyPr/>
        <a:lstStyle/>
        <a:p>
          <a:r>
            <a:rPr lang="en-US" dirty="0"/>
            <a:t>The goal of this project is to obtain a better understanding of missing and modified intein containing protein records and learn why they have been altered on NCBI. The findings of these records will serve as evidence for these inaccurate records to be corrected.</a:t>
          </a:r>
        </a:p>
      </dgm:t>
    </dgm:pt>
    <dgm:pt modelId="{11389ED7-4CC7-4FB8-AAE5-64F6B3F302E5}" type="parTrans" cxnId="{1B6221FD-923B-42BD-AB56-CB641E0D9CCC}">
      <dgm:prSet/>
      <dgm:spPr/>
      <dgm:t>
        <a:bodyPr/>
        <a:lstStyle/>
        <a:p>
          <a:endParaRPr lang="en-US"/>
        </a:p>
      </dgm:t>
    </dgm:pt>
    <dgm:pt modelId="{C5DC2B6F-1C00-47DC-9BC4-44C71D1E56D6}" type="sibTrans" cxnId="{1B6221FD-923B-42BD-AB56-CB641E0D9CCC}">
      <dgm:prSet/>
      <dgm:spPr/>
      <dgm:t>
        <a:bodyPr/>
        <a:lstStyle/>
        <a:p>
          <a:endParaRPr lang="en-US"/>
        </a:p>
      </dgm:t>
    </dgm:pt>
    <dgm:pt modelId="{57DCAA45-7CB3-4D9C-A7DD-5D9AE24DC397}">
      <dgm:prSet/>
      <dgm:spPr/>
      <dgm:t>
        <a:bodyPr/>
        <a:lstStyle/>
        <a:p>
          <a:r>
            <a:rPr lang="en-US" dirty="0"/>
            <a:t>The impact of this inaccurate data can compromise research accuracy and distort scientific conclusions in the emerging field of intein research and across disciplines.</a:t>
          </a:r>
        </a:p>
      </dgm:t>
    </dgm:pt>
    <dgm:pt modelId="{636855D8-577E-48D3-B4CC-09DA13F25FBB}" type="parTrans" cxnId="{6F2AC0D3-9644-4896-B1FA-DE3E33CD1C85}">
      <dgm:prSet/>
      <dgm:spPr/>
      <dgm:t>
        <a:bodyPr/>
        <a:lstStyle/>
        <a:p>
          <a:endParaRPr lang="en-US"/>
        </a:p>
      </dgm:t>
    </dgm:pt>
    <dgm:pt modelId="{37AB5C70-5A99-43F9-BDCC-3ACB63338AC0}" type="sibTrans" cxnId="{6F2AC0D3-9644-4896-B1FA-DE3E33CD1C85}">
      <dgm:prSet/>
      <dgm:spPr/>
      <dgm:t>
        <a:bodyPr/>
        <a:lstStyle/>
        <a:p>
          <a:endParaRPr lang="en-US"/>
        </a:p>
      </dgm:t>
    </dgm:pt>
    <dgm:pt modelId="{8671DDBE-DB1F-544A-B950-1C0926EDA439}" type="pres">
      <dgm:prSet presAssocID="{E0E47842-7443-4BE3-9341-A90BB497CCB5}" presName="hierChild1" presStyleCnt="0">
        <dgm:presLayoutVars>
          <dgm:chPref val="1"/>
          <dgm:dir/>
          <dgm:animOne val="branch"/>
          <dgm:animLvl val="lvl"/>
          <dgm:resizeHandles/>
        </dgm:presLayoutVars>
      </dgm:prSet>
      <dgm:spPr/>
    </dgm:pt>
    <dgm:pt modelId="{24858A7D-28DD-7648-8555-33EE7C78CFBD}" type="pres">
      <dgm:prSet presAssocID="{5ADBDE97-6233-4253-827D-47474B3FE16A}" presName="hierRoot1" presStyleCnt="0"/>
      <dgm:spPr/>
    </dgm:pt>
    <dgm:pt modelId="{B40F6D30-554D-2B4F-B9FC-A893D17B634B}" type="pres">
      <dgm:prSet presAssocID="{5ADBDE97-6233-4253-827D-47474B3FE16A}" presName="composite" presStyleCnt="0"/>
      <dgm:spPr/>
    </dgm:pt>
    <dgm:pt modelId="{D49B1F76-8D40-4347-A927-22F30EC48161}" type="pres">
      <dgm:prSet presAssocID="{5ADBDE97-6233-4253-827D-47474B3FE16A}" presName="background" presStyleLbl="node0" presStyleIdx="0" presStyleCnt="2"/>
      <dgm:spPr/>
    </dgm:pt>
    <dgm:pt modelId="{8F82F10E-002C-2D4F-97DB-37768F8EEFA1}" type="pres">
      <dgm:prSet presAssocID="{5ADBDE97-6233-4253-827D-47474B3FE16A}" presName="text" presStyleLbl="fgAcc0" presStyleIdx="0" presStyleCnt="2">
        <dgm:presLayoutVars>
          <dgm:chPref val="3"/>
        </dgm:presLayoutVars>
      </dgm:prSet>
      <dgm:spPr/>
    </dgm:pt>
    <dgm:pt modelId="{10BE90A8-729B-CD4E-AFF1-D92A464FCEBD}" type="pres">
      <dgm:prSet presAssocID="{5ADBDE97-6233-4253-827D-47474B3FE16A}" presName="hierChild2" presStyleCnt="0"/>
      <dgm:spPr/>
    </dgm:pt>
    <dgm:pt modelId="{CDE2C184-F80A-1243-9E54-B123630CD77D}" type="pres">
      <dgm:prSet presAssocID="{57DCAA45-7CB3-4D9C-A7DD-5D9AE24DC397}" presName="hierRoot1" presStyleCnt="0"/>
      <dgm:spPr/>
    </dgm:pt>
    <dgm:pt modelId="{86479704-2664-0041-8810-DC4C3E5FDFC7}" type="pres">
      <dgm:prSet presAssocID="{57DCAA45-7CB3-4D9C-A7DD-5D9AE24DC397}" presName="composite" presStyleCnt="0"/>
      <dgm:spPr/>
    </dgm:pt>
    <dgm:pt modelId="{2EF13C3A-9CDC-8749-A817-C8C3771E15B7}" type="pres">
      <dgm:prSet presAssocID="{57DCAA45-7CB3-4D9C-A7DD-5D9AE24DC397}" presName="background" presStyleLbl="node0" presStyleIdx="1" presStyleCnt="2"/>
      <dgm:spPr/>
    </dgm:pt>
    <dgm:pt modelId="{2C4BFFF7-09C1-894F-BC6C-F5D9E8FA3F60}" type="pres">
      <dgm:prSet presAssocID="{57DCAA45-7CB3-4D9C-A7DD-5D9AE24DC397}" presName="text" presStyleLbl="fgAcc0" presStyleIdx="1" presStyleCnt="2">
        <dgm:presLayoutVars>
          <dgm:chPref val="3"/>
        </dgm:presLayoutVars>
      </dgm:prSet>
      <dgm:spPr/>
    </dgm:pt>
    <dgm:pt modelId="{7AB6CA7B-0E69-894A-B4D9-ED2B0B80C608}" type="pres">
      <dgm:prSet presAssocID="{57DCAA45-7CB3-4D9C-A7DD-5D9AE24DC397}" presName="hierChild2" presStyleCnt="0"/>
      <dgm:spPr/>
    </dgm:pt>
  </dgm:ptLst>
  <dgm:cxnLst>
    <dgm:cxn modelId="{292B00C2-E7ED-D04E-BEBB-FD1D1C6C5C33}" type="presOf" srcId="{5ADBDE97-6233-4253-827D-47474B3FE16A}" destId="{8F82F10E-002C-2D4F-97DB-37768F8EEFA1}" srcOrd="0" destOrd="0" presId="urn:microsoft.com/office/officeart/2005/8/layout/hierarchy1"/>
    <dgm:cxn modelId="{5EA253C6-41C3-9A4A-B2C8-0DD912149088}" type="presOf" srcId="{57DCAA45-7CB3-4D9C-A7DD-5D9AE24DC397}" destId="{2C4BFFF7-09C1-894F-BC6C-F5D9E8FA3F60}" srcOrd="0" destOrd="0" presId="urn:microsoft.com/office/officeart/2005/8/layout/hierarchy1"/>
    <dgm:cxn modelId="{6F2AC0D3-9644-4896-B1FA-DE3E33CD1C85}" srcId="{E0E47842-7443-4BE3-9341-A90BB497CCB5}" destId="{57DCAA45-7CB3-4D9C-A7DD-5D9AE24DC397}" srcOrd="1" destOrd="0" parTransId="{636855D8-577E-48D3-B4CC-09DA13F25FBB}" sibTransId="{37AB5C70-5A99-43F9-BDCC-3ACB63338AC0}"/>
    <dgm:cxn modelId="{7C3931F9-38D5-084E-8057-B0403E48DE34}" type="presOf" srcId="{E0E47842-7443-4BE3-9341-A90BB497CCB5}" destId="{8671DDBE-DB1F-544A-B950-1C0926EDA439}" srcOrd="0" destOrd="0" presId="urn:microsoft.com/office/officeart/2005/8/layout/hierarchy1"/>
    <dgm:cxn modelId="{1B6221FD-923B-42BD-AB56-CB641E0D9CCC}" srcId="{E0E47842-7443-4BE3-9341-A90BB497CCB5}" destId="{5ADBDE97-6233-4253-827D-47474B3FE16A}" srcOrd="0" destOrd="0" parTransId="{11389ED7-4CC7-4FB8-AAE5-64F6B3F302E5}" sibTransId="{C5DC2B6F-1C00-47DC-9BC4-44C71D1E56D6}"/>
    <dgm:cxn modelId="{4F4F0857-E9E8-EC48-9AF4-ACE4904E27F5}" type="presParOf" srcId="{8671DDBE-DB1F-544A-B950-1C0926EDA439}" destId="{24858A7D-28DD-7648-8555-33EE7C78CFBD}" srcOrd="0" destOrd="0" presId="urn:microsoft.com/office/officeart/2005/8/layout/hierarchy1"/>
    <dgm:cxn modelId="{B42E5CA7-F758-4F46-8802-A43F5EAD09D2}" type="presParOf" srcId="{24858A7D-28DD-7648-8555-33EE7C78CFBD}" destId="{B40F6D30-554D-2B4F-B9FC-A893D17B634B}" srcOrd="0" destOrd="0" presId="urn:microsoft.com/office/officeart/2005/8/layout/hierarchy1"/>
    <dgm:cxn modelId="{CFBA2CB4-DE0A-E64C-8435-04964885799C}" type="presParOf" srcId="{B40F6D30-554D-2B4F-B9FC-A893D17B634B}" destId="{D49B1F76-8D40-4347-A927-22F30EC48161}" srcOrd="0" destOrd="0" presId="urn:microsoft.com/office/officeart/2005/8/layout/hierarchy1"/>
    <dgm:cxn modelId="{BB635F4E-16EE-D14B-B113-B6047A1812F5}" type="presParOf" srcId="{B40F6D30-554D-2B4F-B9FC-A893D17B634B}" destId="{8F82F10E-002C-2D4F-97DB-37768F8EEFA1}" srcOrd="1" destOrd="0" presId="urn:microsoft.com/office/officeart/2005/8/layout/hierarchy1"/>
    <dgm:cxn modelId="{384A78EA-B3FA-FC46-B965-4A5F9166802C}" type="presParOf" srcId="{24858A7D-28DD-7648-8555-33EE7C78CFBD}" destId="{10BE90A8-729B-CD4E-AFF1-D92A464FCEBD}" srcOrd="1" destOrd="0" presId="urn:microsoft.com/office/officeart/2005/8/layout/hierarchy1"/>
    <dgm:cxn modelId="{BC635ACF-37F3-FA46-A846-60296A40154C}" type="presParOf" srcId="{8671DDBE-DB1F-544A-B950-1C0926EDA439}" destId="{CDE2C184-F80A-1243-9E54-B123630CD77D}" srcOrd="1" destOrd="0" presId="urn:microsoft.com/office/officeart/2005/8/layout/hierarchy1"/>
    <dgm:cxn modelId="{68F5EE2C-28E7-1740-A826-867AF3672D90}" type="presParOf" srcId="{CDE2C184-F80A-1243-9E54-B123630CD77D}" destId="{86479704-2664-0041-8810-DC4C3E5FDFC7}" srcOrd="0" destOrd="0" presId="urn:microsoft.com/office/officeart/2005/8/layout/hierarchy1"/>
    <dgm:cxn modelId="{44F477F4-F52D-C144-9A79-7E904F859C5D}" type="presParOf" srcId="{86479704-2664-0041-8810-DC4C3E5FDFC7}" destId="{2EF13C3A-9CDC-8749-A817-C8C3771E15B7}" srcOrd="0" destOrd="0" presId="urn:microsoft.com/office/officeart/2005/8/layout/hierarchy1"/>
    <dgm:cxn modelId="{C38670FC-C60A-8243-A686-B11BF9BAA801}" type="presParOf" srcId="{86479704-2664-0041-8810-DC4C3E5FDFC7}" destId="{2C4BFFF7-09C1-894F-BC6C-F5D9E8FA3F60}" srcOrd="1" destOrd="0" presId="urn:microsoft.com/office/officeart/2005/8/layout/hierarchy1"/>
    <dgm:cxn modelId="{A0370301-5602-7B43-B217-B4E62E65CDD1}" type="presParOf" srcId="{CDE2C184-F80A-1243-9E54-B123630CD77D}" destId="{7AB6CA7B-0E69-894A-B4D9-ED2B0B80C60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FE0C5F-7835-4329-97F4-8E548C64439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0626009-660E-4E7E-92EF-E822C85750FD}">
      <dgm:prSet/>
      <dgm:spPr>
        <a:solidFill>
          <a:schemeClr val="accent5">
            <a:lumMod val="20000"/>
            <a:lumOff val="80000"/>
          </a:schemeClr>
        </a:solidFill>
      </dgm:spPr>
      <dgm:t>
        <a:bodyPr/>
        <a:lstStyle/>
        <a:p>
          <a:r>
            <a:rPr lang="en-US" dirty="0">
              <a:solidFill>
                <a:schemeClr val="tx1"/>
              </a:solidFill>
            </a:rPr>
            <a:t>To assess the quantity of affected sequences, we utilized a dataset that had intein containing protein sequence numbers on NCBI provided by Dr. Novikova from one of her previous studies.</a:t>
          </a:r>
        </a:p>
      </dgm:t>
    </dgm:pt>
    <dgm:pt modelId="{71505C49-5C29-40D9-ACDA-79F4A258B1EF}" type="parTrans" cxnId="{8DAE227A-F495-4423-B4BF-F783E54E923A}">
      <dgm:prSet/>
      <dgm:spPr/>
      <dgm:t>
        <a:bodyPr/>
        <a:lstStyle/>
        <a:p>
          <a:endParaRPr lang="en-US"/>
        </a:p>
      </dgm:t>
    </dgm:pt>
    <dgm:pt modelId="{3ACD5165-011B-4CAC-93BA-1F60EBF0B6F2}" type="sibTrans" cxnId="{8DAE227A-F495-4423-B4BF-F783E54E923A}">
      <dgm:prSet/>
      <dgm:spPr/>
      <dgm:t>
        <a:bodyPr/>
        <a:lstStyle/>
        <a:p>
          <a:endParaRPr lang="en-US"/>
        </a:p>
      </dgm:t>
    </dgm:pt>
    <dgm:pt modelId="{748509F7-1C7E-4DFC-80D9-0A85B39D2947}">
      <dgm:prSet/>
      <dgm:spPr>
        <a:solidFill>
          <a:schemeClr val="accent6">
            <a:lumMod val="20000"/>
            <a:lumOff val="80000"/>
          </a:schemeClr>
        </a:solidFill>
      </dgm:spPr>
      <dgm:t>
        <a:bodyPr/>
        <a:lstStyle/>
        <a:p>
          <a:r>
            <a:rPr lang="en-US" dirty="0">
              <a:solidFill>
                <a:schemeClr val="tx1"/>
              </a:solidFill>
            </a:rPr>
            <a:t>The 506 unique sequences were once accurately displayed on NCBI were manually searched on the website to tell if they were present and if there was any mention of “intein” in the sequence description.</a:t>
          </a:r>
        </a:p>
      </dgm:t>
    </dgm:pt>
    <dgm:pt modelId="{A697A4C9-6847-44AB-A99B-DC5A2D029447}" type="parTrans" cxnId="{0D408A4A-7DE3-489B-9731-CD867D1CE0DE}">
      <dgm:prSet/>
      <dgm:spPr/>
      <dgm:t>
        <a:bodyPr/>
        <a:lstStyle/>
        <a:p>
          <a:endParaRPr lang="en-US"/>
        </a:p>
      </dgm:t>
    </dgm:pt>
    <dgm:pt modelId="{8F4737A0-B19B-47C3-ABCF-B6E7C96CAB98}" type="sibTrans" cxnId="{0D408A4A-7DE3-489B-9731-CD867D1CE0DE}">
      <dgm:prSet/>
      <dgm:spPr/>
      <dgm:t>
        <a:bodyPr/>
        <a:lstStyle/>
        <a:p>
          <a:endParaRPr lang="en-US"/>
        </a:p>
      </dgm:t>
    </dgm:pt>
    <dgm:pt modelId="{48C6150F-81D7-2D43-934F-65C126198544}" type="pres">
      <dgm:prSet presAssocID="{5AFE0C5F-7835-4329-97F4-8E548C644398}" presName="diagram" presStyleCnt="0">
        <dgm:presLayoutVars>
          <dgm:dir/>
          <dgm:resizeHandles val="exact"/>
        </dgm:presLayoutVars>
      </dgm:prSet>
      <dgm:spPr/>
    </dgm:pt>
    <dgm:pt modelId="{EC1C88BF-0FD5-144F-B87C-B8FB41F570FE}" type="pres">
      <dgm:prSet presAssocID="{10626009-660E-4E7E-92EF-E822C85750FD}" presName="node" presStyleLbl="node1" presStyleIdx="0" presStyleCnt="2">
        <dgm:presLayoutVars>
          <dgm:bulletEnabled val="1"/>
        </dgm:presLayoutVars>
      </dgm:prSet>
      <dgm:spPr/>
    </dgm:pt>
    <dgm:pt modelId="{AB45FFCE-C7AA-044A-BA18-DE3641BFEA6A}" type="pres">
      <dgm:prSet presAssocID="{3ACD5165-011B-4CAC-93BA-1F60EBF0B6F2}" presName="sibTrans" presStyleCnt="0"/>
      <dgm:spPr/>
    </dgm:pt>
    <dgm:pt modelId="{198A7F1D-FC2B-B640-9DC3-AD0A85DC97A6}" type="pres">
      <dgm:prSet presAssocID="{748509F7-1C7E-4DFC-80D9-0A85B39D2947}" presName="node" presStyleLbl="node1" presStyleIdx="1" presStyleCnt="2">
        <dgm:presLayoutVars>
          <dgm:bulletEnabled val="1"/>
        </dgm:presLayoutVars>
      </dgm:prSet>
      <dgm:spPr/>
    </dgm:pt>
  </dgm:ptLst>
  <dgm:cxnLst>
    <dgm:cxn modelId="{0D408A4A-7DE3-489B-9731-CD867D1CE0DE}" srcId="{5AFE0C5F-7835-4329-97F4-8E548C644398}" destId="{748509F7-1C7E-4DFC-80D9-0A85B39D2947}" srcOrd="1" destOrd="0" parTransId="{A697A4C9-6847-44AB-A99B-DC5A2D029447}" sibTransId="{8F4737A0-B19B-47C3-ABCF-B6E7C96CAB98}"/>
    <dgm:cxn modelId="{17A4E262-CB92-4746-9FF7-5A6B394C9757}" type="presOf" srcId="{10626009-660E-4E7E-92EF-E822C85750FD}" destId="{EC1C88BF-0FD5-144F-B87C-B8FB41F570FE}" srcOrd="0" destOrd="0" presId="urn:microsoft.com/office/officeart/2005/8/layout/default"/>
    <dgm:cxn modelId="{8DAE227A-F495-4423-B4BF-F783E54E923A}" srcId="{5AFE0C5F-7835-4329-97F4-8E548C644398}" destId="{10626009-660E-4E7E-92EF-E822C85750FD}" srcOrd="0" destOrd="0" parTransId="{71505C49-5C29-40D9-ACDA-79F4A258B1EF}" sibTransId="{3ACD5165-011B-4CAC-93BA-1F60EBF0B6F2}"/>
    <dgm:cxn modelId="{519BE3B3-BEC8-6342-B371-AB4BD703F34A}" type="presOf" srcId="{748509F7-1C7E-4DFC-80D9-0A85B39D2947}" destId="{198A7F1D-FC2B-B640-9DC3-AD0A85DC97A6}" srcOrd="0" destOrd="0" presId="urn:microsoft.com/office/officeart/2005/8/layout/default"/>
    <dgm:cxn modelId="{83B9BAD3-4C3E-B348-B78B-6856ADA05872}" type="presOf" srcId="{5AFE0C5F-7835-4329-97F4-8E548C644398}" destId="{48C6150F-81D7-2D43-934F-65C126198544}" srcOrd="0" destOrd="0" presId="urn:microsoft.com/office/officeart/2005/8/layout/default"/>
    <dgm:cxn modelId="{F7291C52-E627-E34B-AA4D-2D5E27EA6790}" type="presParOf" srcId="{48C6150F-81D7-2D43-934F-65C126198544}" destId="{EC1C88BF-0FD5-144F-B87C-B8FB41F570FE}" srcOrd="0" destOrd="0" presId="urn:microsoft.com/office/officeart/2005/8/layout/default"/>
    <dgm:cxn modelId="{7446681F-611C-A345-9D45-46F24FE05562}" type="presParOf" srcId="{48C6150F-81D7-2D43-934F-65C126198544}" destId="{AB45FFCE-C7AA-044A-BA18-DE3641BFEA6A}" srcOrd="1" destOrd="0" presId="urn:microsoft.com/office/officeart/2005/8/layout/default"/>
    <dgm:cxn modelId="{9C08288C-B746-7F45-AC57-EEDFB54D5AA1}" type="presParOf" srcId="{48C6150F-81D7-2D43-934F-65C126198544}" destId="{198A7F1D-FC2B-B640-9DC3-AD0A85DC97A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F9F7D1-F25D-4E77-AF68-7E0E2D2A16A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A71E168-535B-4638-96E5-ECE3E0558DF7}">
      <dgm:prSet/>
      <dgm:spPr/>
      <dgm:t>
        <a:bodyPr/>
        <a:lstStyle/>
        <a:p>
          <a:r>
            <a:rPr lang="en-US" dirty="0">
              <a:solidFill>
                <a:schemeClr val="tx1"/>
              </a:solidFill>
            </a:rPr>
            <a:t>The NCBI protein database was queried to fetch protein records for 3 different taxonomies - eukaryota, pseudomonadata and actinomycetota.</a:t>
          </a:r>
        </a:p>
      </dgm:t>
    </dgm:pt>
    <dgm:pt modelId="{AA9DD60E-1A6F-48A4-ABD9-A870A2EE5AFE}" type="parTrans" cxnId="{87CB9DFA-BC24-4227-A5D4-294B9644B959}">
      <dgm:prSet/>
      <dgm:spPr/>
      <dgm:t>
        <a:bodyPr/>
        <a:lstStyle/>
        <a:p>
          <a:endParaRPr lang="en-US"/>
        </a:p>
      </dgm:t>
    </dgm:pt>
    <dgm:pt modelId="{5DCC74F0-D8ED-4A19-8D23-346212AC6C8C}" type="sibTrans" cxnId="{87CB9DFA-BC24-4227-A5D4-294B9644B959}">
      <dgm:prSet/>
      <dgm:spPr/>
      <dgm:t>
        <a:bodyPr/>
        <a:lstStyle/>
        <a:p>
          <a:endParaRPr lang="en-US"/>
        </a:p>
      </dgm:t>
    </dgm:pt>
    <dgm:pt modelId="{17E01C34-29CE-4E58-A1A4-F7451D8600DA}">
      <dgm:prSet/>
      <dgm:spPr/>
      <dgm:t>
        <a:bodyPr/>
        <a:lstStyle/>
        <a:p>
          <a:r>
            <a:rPr lang="en-US" dirty="0">
              <a:solidFill>
                <a:schemeClr val="tx1"/>
              </a:solidFill>
            </a:rPr>
            <a:t>The search queries were filtered for sequence lengths between 550 and 5000 nucleotides for eukaryota and pseudomonadata and between 1000 – 5000 for actinmycetota due to the abundance of records, making for an intensive download.</a:t>
          </a:r>
        </a:p>
      </dgm:t>
    </dgm:pt>
    <dgm:pt modelId="{26E22151-389D-43B3-BA6C-5F956E152703}" type="parTrans" cxnId="{8E4317FD-02F9-4095-A0B1-6AF52B56644F}">
      <dgm:prSet/>
      <dgm:spPr/>
      <dgm:t>
        <a:bodyPr/>
        <a:lstStyle/>
        <a:p>
          <a:endParaRPr lang="en-US"/>
        </a:p>
      </dgm:t>
    </dgm:pt>
    <dgm:pt modelId="{FD1F831F-163D-4624-B2DE-B7BF366AD76C}" type="sibTrans" cxnId="{8E4317FD-02F9-4095-A0B1-6AF52B56644F}">
      <dgm:prSet/>
      <dgm:spPr/>
      <dgm:t>
        <a:bodyPr/>
        <a:lstStyle/>
        <a:p>
          <a:endParaRPr lang="en-US"/>
        </a:p>
      </dgm:t>
    </dgm:pt>
    <dgm:pt modelId="{C0ABF54D-E4D3-4E5C-BFBC-C0B8F6F1AFD7}">
      <dgm:prSet/>
      <dgm:spPr/>
      <dgm:t>
        <a:bodyPr/>
        <a:lstStyle/>
        <a:p>
          <a:r>
            <a:rPr lang="en-US" dirty="0">
              <a:solidFill>
                <a:schemeClr val="tx1"/>
              </a:solidFill>
            </a:rPr>
            <a:t>The search queries targeted replicative DNA helicase proteins as they are known to commonly contain inteins.</a:t>
          </a:r>
        </a:p>
      </dgm:t>
    </dgm:pt>
    <dgm:pt modelId="{DBEE5805-8083-40FC-9F77-83966175F48E}" type="parTrans" cxnId="{E6A75AA0-A973-4CF9-BE20-786634AA2FDB}">
      <dgm:prSet/>
      <dgm:spPr/>
      <dgm:t>
        <a:bodyPr/>
        <a:lstStyle/>
        <a:p>
          <a:endParaRPr lang="en-US"/>
        </a:p>
      </dgm:t>
    </dgm:pt>
    <dgm:pt modelId="{8577D0B7-D609-4142-BCE7-EE236A93DA79}" type="sibTrans" cxnId="{E6A75AA0-A973-4CF9-BE20-786634AA2FDB}">
      <dgm:prSet/>
      <dgm:spPr/>
      <dgm:t>
        <a:bodyPr/>
        <a:lstStyle/>
        <a:p>
          <a:endParaRPr lang="en-US"/>
        </a:p>
      </dgm:t>
    </dgm:pt>
    <dgm:pt modelId="{DCA29569-CCB8-4F44-8D15-DBD2BA423176}" type="pres">
      <dgm:prSet presAssocID="{01F9F7D1-F25D-4E77-AF68-7E0E2D2A16A0}" presName="root" presStyleCnt="0">
        <dgm:presLayoutVars>
          <dgm:dir/>
          <dgm:resizeHandles val="exact"/>
        </dgm:presLayoutVars>
      </dgm:prSet>
      <dgm:spPr/>
    </dgm:pt>
    <dgm:pt modelId="{BE821E9F-463C-4E91-865E-76E4C55DC86D}" type="pres">
      <dgm:prSet presAssocID="{1A71E168-535B-4638-96E5-ECE3E0558DF7}" presName="compNode" presStyleCnt="0"/>
      <dgm:spPr/>
    </dgm:pt>
    <dgm:pt modelId="{F43DDEBC-4DE6-4FCC-88F6-F6063A6350F7}" type="pres">
      <dgm:prSet presAssocID="{1A71E168-535B-4638-96E5-ECE3E0558DF7}" presName="bgRect" presStyleLbl="bgShp" presStyleIdx="0" presStyleCnt="3"/>
      <dgm:spPr/>
    </dgm:pt>
    <dgm:pt modelId="{C5F789B2-28FF-43B0-B672-69F4746A19AF}" type="pres">
      <dgm:prSet presAssocID="{1A71E168-535B-4638-96E5-ECE3E0558D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E18507B9-2E55-4BE9-94A4-4B7826D1BC4A}" type="pres">
      <dgm:prSet presAssocID="{1A71E168-535B-4638-96E5-ECE3E0558DF7}" presName="spaceRect" presStyleCnt="0"/>
      <dgm:spPr/>
    </dgm:pt>
    <dgm:pt modelId="{085E3AB2-32ED-46C0-9381-B103ABD52415}" type="pres">
      <dgm:prSet presAssocID="{1A71E168-535B-4638-96E5-ECE3E0558DF7}" presName="parTx" presStyleLbl="revTx" presStyleIdx="0" presStyleCnt="3">
        <dgm:presLayoutVars>
          <dgm:chMax val="0"/>
          <dgm:chPref val="0"/>
        </dgm:presLayoutVars>
      </dgm:prSet>
      <dgm:spPr/>
    </dgm:pt>
    <dgm:pt modelId="{5194A596-0AE3-4EE5-8037-60DAE73671A6}" type="pres">
      <dgm:prSet presAssocID="{5DCC74F0-D8ED-4A19-8D23-346212AC6C8C}" presName="sibTrans" presStyleCnt="0"/>
      <dgm:spPr/>
    </dgm:pt>
    <dgm:pt modelId="{CE0B11EB-BD93-4EDA-8F7E-1E5A203101B6}" type="pres">
      <dgm:prSet presAssocID="{17E01C34-29CE-4E58-A1A4-F7451D8600DA}" presName="compNode" presStyleCnt="0"/>
      <dgm:spPr/>
    </dgm:pt>
    <dgm:pt modelId="{701F63FA-AAE3-4ABE-AD90-086271F14817}" type="pres">
      <dgm:prSet presAssocID="{17E01C34-29CE-4E58-A1A4-F7451D8600DA}" presName="bgRect" presStyleLbl="bgShp" presStyleIdx="1" presStyleCnt="3"/>
      <dgm:spPr/>
    </dgm:pt>
    <dgm:pt modelId="{D1B96ADE-EFFA-4749-8EA2-212DC8404B32}" type="pres">
      <dgm:prSet presAssocID="{17E01C34-29CE-4E58-A1A4-F7451D8600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7AD67567-F67F-49AE-B230-93B4B40B46F7}" type="pres">
      <dgm:prSet presAssocID="{17E01C34-29CE-4E58-A1A4-F7451D8600DA}" presName="spaceRect" presStyleCnt="0"/>
      <dgm:spPr/>
    </dgm:pt>
    <dgm:pt modelId="{6FC429A2-D022-4700-831C-7A291A849B54}" type="pres">
      <dgm:prSet presAssocID="{17E01C34-29CE-4E58-A1A4-F7451D8600DA}" presName="parTx" presStyleLbl="revTx" presStyleIdx="1" presStyleCnt="3">
        <dgm:presLayoutVars>
          <dgm:chMax val="0"/>
          <dgm:chPref val="0"/>
        </dgm:presLayoutVars>
      </dgm:prSet>
      <dgm:spPr/>
    </dgm:pt>
    <dgm:pt modelId="{2B299F3C-1CA2-4953-9A0A-D6AF7EE68180}" type="pres">
      <dgm:prSet presAssocID="{FD1F831F-163D-4624-B2DE-B7BF366AD76C}" presName="sibTrans" presStyleCnt="0"/>
      <dgm:spPr/>
    </dgm:pt>
    <dgm:pt modelId="{88A3D634-2C92-43E5-AD5E-77126C0D5ED8}" type="pres">
      <dgm:prSet presAssocID="{C0ABF54D-E4D3-4E5C-BFBC-C0B8F6F1AFD7}" presName="compNode" presStyleCnt="0"/>
      <dgm:spPr/>
    </dgm:pt>
    <dgm:pt modelId="{28E0441D-4D45-43F8-9E19-BF39B171C08B}" type="pres">
      <dgm:prSet presAssocID="{C0ABF54D-E4D3-4E5C-BFBC-C0B8F6F1AFD7}" presName="bgRect" presStyleLbl="bgShp" presStyleIdx="2" presStyleCnt="3"/>
      <dgm:spPr/>
    </dgm:pt>
    <dgm:pt modelId="{0F62D700-441F-40C0-B416-ACEAA41E7698}" type="pres">
      <dgm:prSet presAssocID="{C0ABF54D-E4D3-4E5C-BFBC-C0B8F6F1AF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 Print"/>
        </a:ext>
      </dgm:extLst>
    </dgm:pt>
    <dgm:pt modelId="{F2A43EB9-AC84-422D-8D41-F8E3955E5CD6}" type="pres">
      <dgm:prSet presAssocID="{C0ABF54D-E4D3-4E5C-BFBC-C0B8F6F1AFD7}" presName="spaceRect" presStyleCnt="0"/>
      <dgm:spPr/>
    </dgm:pt>
    <dgm:pt modelId="{A8DD2098-6DB8-49EB-B98A-D2405E1E99BA}" type="pres">
      <dgm:prSet presAssocID="{C0ABF54D-E4D3-4E5C-BFBC-C0B8F6F1AFD7}" presName="parTx" presStyleLbl="revTx" presStyleIdx="2" presStyleCnt="3">
        <dgm:presLayoutVars>
          <dgm:chMax val="0"/>
          <dgm:chPref val="0"/>
        </dgm:presLayoutVars>
      </dgm:prSet>
      <dgm:spPr/>
    </dgm:pt>
  </dgm:ptLst>
  <dgm:cxnLst>
    <dgm:cxn modelId="{5DD32C0D-B6DC-479C-9009-77175976C317}" type="presOf" srcId="{01F9F7D1-F25D-4E77-AF68-7E0E2D2A16A0}" destId="{DCA29569-CCB8-4F44-8D15-DBD2BA423176}" srcOrd="0" destOrd="0" presId="urn:microsoft.com/office/officeart/2018/2/layout/IconVerticalSolidList"/>
    <dgm:cxn modelId="{3D20E23A-8AB4-4111-A8D4-BA2294643EE1}" type="presOf" srcId="{17E01C34-29CE-4E58-A1A4-F7451D8600DA}" destId="{6FC429A2-D022-4700-831C-7A291A849B54}" srcOrd="0" destOrd="0" presId="urn:microsoft.com/office/officeart/2018/2/layout/IconVerticalSolidList"/>
    <dgm:cxn modelId="{D8DEF367-C99C-4362-A23D-468B57C85C33}" type="presOf" srcId="{1A71E168-535B-4638-96E5-ECE3E0558DF7}" destId="{085E3AB2-32ED-46C0-9381-B103ABD52415}" srcOrd="0" destOrd="0" presId="urn:microsoft.com/office/officeart/2018/2/layout/IconVerticalSolidList"/>
    <dgm:cxn modelId="{3BCA3270-2AC6-4B34-8F3F-35159A867A47}" type="presOf" srcId="{C0ABF54D-E4D3-4E5C-BFBC-C0B8F6F1AFD7}" destId="{A8DD2098-6DB8-49EB-B98A-D2405E1E99BA}" srcOrd="0" destOrd="0" presId="urn:microsoft.com/office/officeart/2018/2/layout/IconVerticalSolidList"/>
    <dgm:cxn modelId="{E6A75AA0-A973-4CF9-BE20-786634AA2FDB}" srcId="{01F9F7D1-F25D-4E77-AF68-7E0E2D2A16A0}" destId="{C0ABF54D-E4D3-4E5C-BFBC-C0B8F6F1AFD7}" srcOrd="2" destOrd="0" parTransId="{DBEE5805-8083-40FC-9F77-83966175F48E}" sibTransId="{8577D0B7-D609-4142-BCE7-EE236A93DA79}"/>
    <dgm:cxn modelId="{87CB9DFA-BC24-4227-A5D4-294B9644B959}" srcId="{01F9F7D1-F25D-4E77-AF68-7E0E2D2A16A0}" destId="{1A71E168-535B-4638-96E5-ECE3E0558DF7}" srcOrd="0" destOrd="0" parTransId="{AA9DD60E-1A6F-48A4-ABD9-A870A2EE5AFE}" sibTransId="{5DCC74F0-D8ED-4A19-8D23-346212AC6C8C}"/>
    <dgm:cxn modelId="{8E4317FD-02F9-4095-A0B1-6AF52B56644F}" srcId="{01F9F7D1-F25D-4E77-AF68-7E0E2D2A16A0}" destId="{17E01C34-29CE-4E58-A1A4-F7451D8600DA}" srcOrd="1" destOrd="0" parTransId="{26E22151-389D-43B3-BA6C-5F956E152703}" sibTransId="{FD1F831F-163D-4624-B2DE-B7BF366AD76C}"/>
    <dgm:cxn modelId="{8B520304-744D-4896-B724-806CF3807399}" type="presParOf" srcId="{DCA29569-CCB8-4F44-8D15-DBD2BA423176}" destId="{BE821E9F-463C-4E91-865E-76E4C55DC86D}" srcOrd="0" destOrd="0" presId="urn:microsoft.com/office/officeart/2018/2/layout/IconVerticalSolidList"/>
    <dgm:cxn modelId="{A8757038-A4F0-4D62-95D9-3E44FAA98CC9}" type="presParOf" srcId="{BE821E9F-463C-4E91-865E-76E4C55DC86D}" destId="{F43DDEBC-4DE6-4FCC-88F6-F6063A6350F7}" srcOrd="0" destOrd="0" presId="urn:microsoft.com/office/officeart/2018/2/layout/IconVerticalSolidList"/>
    <dgm:cxn modelId="{FA7A3C35-1863-4536-AD17-1EA59D6E1C48}" type="presParOf" srcId="{BE821E9F-463C-4E91-865E-76E4C55DC86D}" destId="{C5F789B2-28FF-43B0-B672-69F4746A19AF}" srcOrd="1" destOrd="0" presId="urn:microsoft.com/office/officeart/2018/2/layout/IconVerticalSolidList"/>
    <dgm:cxn modelId="{CB3ED09D-20D7-4E65-B519-65FC1D10AF61}" type="presParOf" srcId="{BE821E9F-463C-4E91-865E-76E4C55DC86D}" destId="{E18507B9-2E55-4BE9-94A4-4B7826D1BC4A}" srcOrd="2" destOrd="0" presId="urn:microsoft.com/office/officeart/2018/2/layout/IconVerticalSolidList"/>
    <dgm:cxn modelId="{104AAA65-1E10-4769-9D59-9F789307FBFF}" type="presParOf" srcId="{BE821E9F-463C-4E91-865E-76E4C55DC86D}" destId="{085E3AB2-32ED-46C0-9381-B103ABD52415}" srcOrd="3" destOrd="0" presId="urn:microsoft.com/office/officeart/2018/2/layout/IconVerticalSolidList"/>
    <dgm:cxn modelId="{164E0266-1784-4FDE-9A6F-779C2CAE8EFA}" type="presParOf" srcId="{DCA29569-CCB8-4F44-8D15-DBD2BA423176}" destId="{5194A596-0AE3-4EE5-8037-60DAE73671A6}" srcOrd="1" destOrd="0" presId="urn:microsoft.com/office/officeart/2018/2/layout/IconVerticalSolidList"/>
    <dgm:cxn modelId="{40D70466-0821-4755-B19E-9BA1C4C8F2AD}" type="presParOf" srcId="{DCA29569-CCB8-4F44-8D15-DBD2BA423176}" destId="{CE0B11EB-BD93-4EDA-8F7E-1E5A203101B6}" srcOrd="2" destOrd="0" presId="urn:microsoft.com/office/officeart/2018/2/layout/IconVerticalSolidList"/>
    <dgm:cxn modelId="{31F7ED08-0CCE-459C-8505-3B5BB8921991}" type="presParOf" srcId="{CE0B11EB-BD93-4EDA-8F7E-1E5A203101B6}" destId="{701F63FA-AAE3-4ABE-AD90-086271F14817}" srcOrd="0" destOrd="0" presId="urn:microsoft.com/office/officeart/2018/2/layout/IconVerticalSolidList"/>
    <dgm:cxn modelId="{46F9CA1A-1323-4253-99AC-82D8071BDF42}" type="presParOf" srcId="{CE0B11EB-BD93-4EDA-8F7E-1E5A203101B6}" destId="{D1B96ADE-EFFA-4749-8EA2-212DC8404B32}" srcOrd="1" destOrd="0" presId="urn:microsoft.com/office/officeart/2018/2/layout/IconVerticalSolidList"/>
    <dgm:cxn modelId="{1479B833-6373-434C-9215-E4C0557DA1F5}" type="presParOf" srcId="{CE0B11EB-BD93-4EDA-8F7E-1E5A203101B6}" destId="{7AD67567-F67F-49AE-B230-93B4B40B46F7}" srcOrd="2" destOrd="0" presId="urn:microsoft.com/office/officeart/2018/2/layout/IconVerticalSolidList"/>
    <dgm:cxn modelId="{CEE76BDB-1B9B-4F3F-853A-1CA36247B6B1}" type="presParOf" srcId="{CE0B11EB-BD93-4EDA-8F7E-1E5A203101B6}" destId="{6FC429A2-D022-4700-831C-7A291A849B54}" srcOrd="3" destOrd="0" presId="urn:microsoft.com/office/officeart/2018/2/layout/IconVerticalSolidList"/>
    <dgm:cxn modelId="{67C3570E-A767-4039-B1A4-F89CBDEDF8FA}" type="presParOf" srcId="{DCA29569-CCB8-4F44-8D15-DBD2BA423176}" destId="{2B299F3C-1CA2-4953-9A0A-D6AF7EE68180}" srcOrd="3" destOrd="0" presId="urn:microsoft.com/office/officeart/2018/2/layout/IconVerticalSolidList"/>
    <dgm:cxn modelId="{B9EC3EBC-6DBB-4A7F-992C-6AE463F79E58}" type="presParOf" srcId="{DCA29569-CCB8-4F44-8D15-DBD2BA423176}" destId="{88A3D634-2C92-43E5-AD5E-77126C0D5ED8}" srcOrd="4" destOrd="0" presId="urn:microsoft.com/office/officeart/2018/2/layout/IconVerticalSolidList"/>
    <dgm:cxn modelId="{021C298B-A598-4450-8A72-550C27C3DC1B}" type="presParOf" srcId="{88A3D634-2C92-43E5-AD5E-77126C0D5ED8}" destId="{28E0441D-4D45-43F8-9E19-BF39B171C08B}" srcOrd="0" destOrd="0" presId="urn:microsoft.com/office/officeart/2018/2/layout/IconVerticalSolidList"/>
    <dgm:cxn modelId="{53CDDD6D-4828-4BA1-AD6C-F235F3787BFE}" type="presParOf" srcId="{88A3D634-2C92-43E5-AD5E-77126C0D5ED8}" destId="{0F62D700-441F-40C0-B416-ACEAA41E7698}" srcOrd="1" destOrd="0" presId="urn:microsoft.com/office/officeart/2018/2/layout/IconVerticalSolidList"/>
    <dgm:cxn modelId="{E27F911E-C5AD-494B-9B39-FFA48F90F2EB}" type="presParOf" srcId="{88A3D634-2C92-43E5-AD5E-77126C0D5ED8}" destId="{F2A43EB9-AC84-422D-8D41-F8E3955E5CD6}" srcOrd="2" destOrd="0" presId="urn:microsoft.com/office/officeart/2018/2/layout/IconVerticalSolidList"/>
    <dgm:cxn modelId="{1C779A7D-2BAA-4468-941A-430082E1923F}" type="presParOf" srcId="{88A3D634-2C92-43E5-AD5E-77126C0D5ED8}" destId="{A8DD2098-6DB8-49EB-B98A-D2405E1E99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1BEB4D-4F33-481A-9D64-90462194A79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45C78B0-EA56-424A-B18B-8C228B81FAD5}">
      <dgm:prSet/>
      <dgm:spPr/>
      <dgm:t>
        <a:bodyPr/>
        <a:lstStyle/>
        <a:p>
          <a:pPr>
            <a:lnSpc>
              <a:spcPct val="100000"/>
            </a:lnSpc>
          </a:pPr>
          <a:r>
            <a:rPr lang="en-US"/>
            <a:t>Analysis of Dr. Novikova’s dataset that had 506 unique protein sequences that were once accurately displayed on NCBI, only 57.3% were present on NCBI. Of these 290 active records 216 were accurate as they mentioned an intein.</a:t>
          </a:r>
        </a:p>
      </dgm:t>
    </dgm:pt>
    <dgm:pt modelId="{A1206AE4-BE61-4031-AA32-2EF83C76DE98}" type="parTrans" cxnId="{FA8F16E5-0DCB-4482-B682-8DF33220D67C}">
      <dgm:prSet/>
      <dgm:spPr/>
      <dgm:t>
        <a:bodyPr/>
        <a:lstStyle/>
        <a:p>
          <a:endParaRPr lang="en-US"/>
        </a:p>
      </dgm:t>
    </dgm:pt>
    <dgm:pt modelId="{01B0BCD4-A6C0-4F27-80F3-D40D473C695E}" type="sibTrans" cxnId="{FA8F16E5-0DCB-4482-B682-8DF33220D67C}">
      <dgm:prSet/>
      <dgm:spPr/>
      <dgm:t>
        <a:bodyPr/>
        <a:lstStyle/>
        <a:p>
          <a:endParaRPr lang="en-US"/>
        </a:p>
      </dgm:t>
    </dgm:pt>
    <dgm:pt modelId="{53D8A39C-0DDE-4F59-AE83-1D6F3764304B}">
      <dgm:prSet/>
      <dgm:spPr/>
      <dgm:t>
        <a:bodyPr/>
        <a:lstStyle/>
        <a:p>
          <a:pPr>
            <a:lnSpc>
              <a:spcPct val="100000"/>
            </a:lnSpc>
          </a:pPr>
          <a:r>
            <a:rPr lang="en-US"/>
            <a:t>Through mining 3100 protein records on NCBI, it was found that a significant number of these records were inaccurate as only 411 mentioned an intein in their description.</a:t>
          </a:r>
        </a:p>
      </dgm:t>
    </dgm:pt>
    <dgm:pt modelId="{D654A02F-A40D-416F-A9C5-BC16A557EA75}" type="parTrans" cxnId="{5BAD16D7-7EEF-4FFC-B83B-9B566E13A895}">
      <dgm:prSet/>
      <dgm:spPr/>
      <dgm:t>
        <a:bodyPr/>
        <a:lstStyle/>
        <a:p>
          <a:endParaRPr lang="en-US"/>
        </a:p>
      </dgm:t>
    </dgm:pt>
    <dgm:pt modelId="{567D80CC-3B4A-42C6-93C8-2CBFB3033EB0}" type="sibTrans" cxnId="{5BAD16D7-7EEF-4FFC-B83B-9B566E13A895}">
      <dgm:prSet/>
      <dgm:spPr/>
      <dgm:t>
        <a:bodyPr/>
        <a:lstStyle/>
        <a:p>
          <a:endParaRPr lang="en-US"/>
        </a:p>
      </dgm:t>
    </dgm:pt>
    <dgm:pt modelId="{BAD85FA9-7CCC-4854-BB57-EF5CCF4252F5}">
      <dgm:prSet/>
      <dgm:spPr/>
      <dgm:t>
        <a:bodyPr/>
        <a:lstStyle/>
        <a:p>
          <a:pPr>
            <a:lnSpc>
              <a:spcPct val="100000"/>
            </a:lnSpc>
          </a:pPr>
          <a:r>
            <a:rPr lang="en-US" dirty="0"/>
            <a:t>This misrepresented intein data has the potential to lead researchers to obtain inaccurate results and draw misguided conclusions about the distribution and function of inteins in various organisms, posing a threat to ongoing research.</a:t>
          </a:r>
        </a:p>
      </dgm:t>
    </dgm:pt>
    <dgm:pt modelId="{C166FED3-0343-4032-B95F-3806F0C0D82C}" type="parTrans" cxnId="{0D92F8CF-4750-4BB8-941E-85747961843C}">
      <dgm:prSet/>
      <dgm:spPr/>
      <dgm:t>
        <a:bodyPr/>
        <a:lstStyle/>
        <a:p>
          <a:endParaRPr lang="en-US"/>
        </a:p>
      </dgm:t>
    </dgm:pt>
    <dgm:pt modelId="{AC42C20F-236A-4668-9E7E-74866C9A6E60}" type="sibTrans" cxnId="{0D92F8CF-4750-4BB8-941E-85747961843C}">
      <dgm:prSet/>
      <dgm:spPr/>
      <dgm:t>
        <a:bodyPr/>
        <a:lstStyle/>
        <a:p>
          <a:endParaRPr lang="en-US"/>
        </a:p>
      </dgm:t>
    </dgm:pt>
    <dgm:pt modelId="{D087A1A2-00C3-4A25-8CAE-F079E3BD6003}" type="pres">
      <dgm:prSet presAssocID="{EC1BEB4D-4F33-481A-9D64-90462194A791}" presName="root" presStyleCnt="0">
        <dgm:presLayoutVars>
          <dgm:dir/>
          <dgm:resizeHandles val="exact"/>
        </dgm:presLayoutVars>
      </dgm:prSet>
      <dgm:spPr/>
    </dgm:pt>
    <dgm:pt modelId="{BB5A1E5A-463A-4692-8FE9-7087AD6C5B4B}" type="pres">
      <dgm:prSet presAssocID="{845C78B0-EA56-424A-B18B-8C228B81FAD5}" presName="compNode" presStyleCnt="0"/>
      <dgm:spPr/>
    </dgm:pt>
    <dgm:pt modelId="{9D709B3A-4BB3-46AC-94FD-903BAB61079B}" type="pres">
      <dgm:prSet presAssocID="{845C78B0-EA56-424A-B18B-8C228B81FAD5}" presName="bgRect" presStyleLbl="bgShp" presStyleIdx="0" presStyleCnt="3"/>
      <dgm:spPr/>
    </dgm:pt>
    <dgm:pt modelId="{AF849296-33CB-44FD-BF54-83B1C87E418B}" type="pres">
      <dgm:prSet presAssocID="{845C78B0-EA56-424A-B18B-8C228B81FA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C5D91985-23D3-40D9-AAA7-0D39A3BCFE4A}" type="pres">
      <dgm:prSet presAssocID="{845C78B0-EA56-424A-B18B-8C228B81FAD5}" presName="spaceRect" presStyleCnt="0"/>
      <dgm:spPr/>
    </dgm:pt>
    <dgm:pt modelId="{9B80FFBB-1323-4496-AEBD-F39114717ECB}" type="pres">
      <dgm:prSet presAssocID="{845C78B0-EA56-424A-B18B-8C228B81FAD5}" presName="parTx" presStyleLbl="revTx" presStyleIdx="0" presStyleCnt="3">
        <dgm:presLayoutVars>
          <dgm:chMax val="0"/>
          <dgm:chPref val="0"/>
        </dgm:presLayoutVars>
      </dgm:prSet>
      <dgm:spPr/>
    </dgm:pt>
    <dgm:pt modelId="{24825597-0FDB-457D-B9BC-B8FE4A515189}" type="pres">
      <dgm:prSet presAssocID="{01B0BCD4-A6C0-4F27-80F3-D40D473C695E}" presName="sibTrans" presStyleCnt="0"/>
      <dgm:spPr/>
    </dgm:pt>
    <dgm:pt modelId="{6A544801-9C11-4A18-8463-E2B4872B6EF2}" type="pres">
      <dgm:prSet presAssocID="{53D8A39C-0DDE-4F59-AE83-1D6F3764304B}" presName="compNode" presStyleCnt="0"/>
      <dgm:spPr/>
    </dgm:pt>
    <dgm:pt modelId="{AB9D49ED-3D3F-43CC-A3A6-5C172AA5B3DE}" type="pres">
      <dgm:prSet presAssocID="{53D8A39C-0DDE-4F59-AE83-1D6F3764304B}" presName="bgRect" presStyleLbl="bgShp" presStyleIdx="1" presStyleCnt="3"/>
      <dgm:spPr/>
    </dgm:pt>
    <dgm:pt modelId="{BC166DBC-17DF-432F-9524-9C489411C681}" type="pres">
      <dgm:prSet presAssocID="{53D8A39C-0DDE-4F59-AE83-1D6F3764304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A023B6AB-D2A8-4CCD-940C-873B318C1B26}" type="pres">
      <dgm:prSet presAssocID="{53D8A39C-0DDE-4F59-AE83-1D6F3764304B}" presName="spaceRect" presStyleCnt="0"/>
      <dgm:spPr/>
    </dgm:pt>
    <dgm:pt modelId="{99FCA3CF-A151-4C63-A1FA-23D6FB80EDEB}" type="pres">
      <dgm:prSet presAssocID="{53D8A39C-0DDE-4F59-AE83-1D6F3764304B}" presName="parTx" presStyleLbl="revTx" presStyleIdx="1" presStyleCnt="3">
        <dgm:presLayoutVars>
          <dgm:chMax val="0"/>
          <dgm:chPref val="0"/>
        </dgm:presLayoutVars>
      </dgm:prSet>
      <dgm:spPr/>
    </dgm:pt>
    <dgm:pt modelId="{CE8CEB38-F4B0-4AA2-AF2B-A277EB71F7F8}" type="pres">
      <dgm:prSet presAssocID="{567D80CC-3B4A-42C6-93C8-2CBFB3033EB0}" presName="sibTrans" presStyleCnt="0"/>
      <dgm:spPr/>
    </dgm:pt>
    <dgm:pt modelId="{F8A65088-A342-4F9F-B1D2-11F375FA9FEF}" type="pres">
      <dgm:prSet presAssocID="{BAD85FA9-7CCC-4854-BB57-EF5CCF4252F5}" presName="compNode" presStyleCnt="0"/>
      <dgm:spPr/>
    </dgm:pt>
    <dgm:pt modelId="{5A47B748-47A2-4664-BBE2-21EDF5A03F9A}" type="pres">
      <dgm:prSet presAssocID="{BAD85FA9-7CCC-4854-BB57-EF5CCF4252F5}" presName="bgRect" presStyleLbl="bgShp" presStyleIdx="2" presStyleCnt="3"/>
      <dgm:spPr/>
    </dgm:pt>
    <dgm:pt modelId="{8AF7A28E-5ED3-4D94-9FC0-32DF53B5D43B}" type="pres">
      <dgm:prSet presAssocID="{BAD85FA9-7CCC-4854-BB57-EF5CCF4252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25B51DF9-C195-4050-B9D6-F2E750AB08C9}" type="pres">
      <dgm:prSet presAssocID="{BAD85FA9-7CCC-4854-BB57-EF5CCF4252F5}" presName="spaceRect" presStyleCnt="0"/>
      <dgm:spPr/>
    </dgm:pt>
    <dgm:pt modelId="{22B90A3E-8972-4B96-893B-D5E2E7E15682}" type="pres">
      <dgm:prSet presAssocID="{BAD85FA9-7CCC-4854-BB57-EF5CCF4252F5}" presName="parTx" presStyleLbl="revTx" presStyleIdx="2" presStyleCnt="3">
        <dgm:presLayoutVars>
          <dgm:chMax val="0"/>
          <dgm:chPref val="0"/>
        </dgm:presLayoutVars>
      </dgm:prSet>
      <dgm:spPr/>
    </dgm:pt>
  </dgm:ptLst>
  <dgm:cxnLst>
    <dgm:cxn modelId="{9F926178-DA86-3543-9BC6-D0F54BCC1E02}" type="presOf" srcId="{EC1BEB4D-4F33-481A-9D64-90462194A791}" destId="{D087A1A2-00C3-4A25-8CAE-F079E3BD6003}" srcOrd="0" destOrd="0" presId="urn:microsoft.com/office/officeart/2018/2/layout/IconVerticalSolidList"/>
    <dgm:cxn modelId="{251E7AB5-4E21-8345-BF69-0789D5DC364F}" type="presOf" srcId="{53D8A39C-0DDE-4F59-AE83-1D6F3764304B}" destId="{99FCA3CF-A151-4C63-A1FA-23D6FB80EDEB}" srcOrd="0" destOrd="0" presId="urn:microsoft.com/office/officeart/2018/2/layout/IconVerticalSolidList"/>
    <dgm:cxn modelId="{48B5DAC8-071A-5E46-A04D-BCFA7633BDA9}" type="presOf" srcId="{845C78B0-EA56-424A-B18B-8C228B81FAD5}" destId="{9B80FFBB-1323-4496-AEBD-F39114717ECB}" srcOrd="0" destOrd="0" presId="urn:microsoft.com/office/officeart/2018/2/layout/IconVerticalSolidList"/>
    <dgm:cxn modelId="{0D92F8CF-4750-4BB8-941E-85747961843C}" srcId="{EC1BEB4D-4F33-481A-9D64-90462194A791}" destId="{BAD85FA9-7CCC-4854-BB57-EF5CCF4252F5}" srcOrd="2" destOrd="0" parTransId="{C166FED3-0343-4032-B95F-3806F0C0D82C}" sibTransId="{AC42C20F-236A-4668-9E7E-74866C9A6E60}"/>
    <dgm:cxn modelId="{5BAD16D7-7EEF-4FFC-B83B-9B566E13A895}" srcId="{EC1BEB4D-4F33-481A-9D64-90462194A791}" destId="{53D8A39C-0DDE-4F59-AE83-1D6F3764304B}" srcOrd="1" destOrd="0" parTransId="{D654A02F-A40D-416F-A9C5-BC16A557EA75}" sibTransId="{567D80CC-3B4A-42C6-93C8-2CBFB3033EB0}"/>
    <dgm:cxn modelId="{FA8F16E5-0DCB-4482-B682-8DF33220D67C}" srcId="{EC1BEB4D-4F33-481A-9D64-90462194A791}" destId="{845C78B0-EA56-424A-B18B-8C228B81FAD5}" srcOrd="0" destOrd="0" parTransId="{A1206AE4-BE61-4031-AA32-2EF83C76DE98}" sibTransId="{01B0BCD4-A6C0-4F27-80F3-D40D473C695E}"/>
    <dgm:cxn modelId="{DBBF1FF7-2CE3-F346-948D-D94CE08E3D36}" type="presOf" srcId="{BAD85FA9-7CCC-4854-BB57-EF5CCF4252F5}" destId="{22B90A3E-8972-4B96-893B-D5E2E7E15682}" srcOrd="0" destOrd="0" presId="urn:microsoft.com/office/officeart/2018/2/layout/IconVerticalSolidList"/>
    <dgm:cxn modelId="{D77E8572-2E53-5D44-AF0A-30F02EFDF9B1}" type="presParOf" srcId="{D087A1A2-00C3-4A25-8CAE-F079E3BD6003}" destId="{BB5A1E5A-463A-4692-8FE9-7087AD6C5B4B}" srcOrd="0" destOrd="0" presId="urn:microsoft.com/office/officeart/2018/2/layout/IconVerticalSolidList"/>
    <dgm:cxn modelId="{272F6C22-9F4D-2B4A-8D38-999CF8457F9E}" type="presParOf" srcId="{BB5A1E5A-463A-4692-8FE9-7087AD6C5B4B}" destId="{9D709B3A-4BB3-46AC-94FD-903BAB61079B}" srcOrd="0" destOrd="0" presId="urn:microsoft.com/office/officeart/2018/2/layout/IconVerticalSolidList"/>
    <dgm:cxn modelId="{6098899F-CA49-C045-8CE3-5476F00D7883}" type="presParOf" srcId="{BB5A1E5A-463A-4692-8FE9-7087AD6C5B4B}" destId="{AF849296-33CB-44FD-BF54-83B1C87E418B}" srcOrd="1" destOrd="0" presId="urn:microsoft.com/office/officeart/2018/2/layout/IconVerticalSolidList"/>
    <dgm:cxn modelId="{DC17699A-BE9F-B543-8FD2-3B9F7B60F770}" type="presParOf" srcId="{BB5A1E5A-463A-4692-8FE9-7087AD6C5B4B}" destId="{C5D91985-23D3-40D9-AAA7-0D39A3BCFE4A}" srcOrd="2" destOrd="0" presId="urn:microsoft.com/office/officeart/2018/2/layout/IconVerticalSolidList"/>
    <dgm:cxn modelId="{9F33E914-108C-C04F-ABF7-74304604030B}" type="presParOf" srcId="{BB5A1E5A-463A-4692-8FE9-7087AD6C5B4B}" destId="{9B80FFBB-1323-4496-AEBD-F39114717ECB}" srcOrd="3" destOrd="0" presId="urn:microsoft.com/office/officeart/2018/2/layout/IconVerticalSolidList"/>
    <dgm:cxn modelId="{16A021B1-AD1C-9D4C-8869-B5A5AD7D0218}" type="presParOf" srcId="{D087A1A2-00C3-4A25-8CAE-F079E3BD6003}" destId="{24825597-0FDB-457D-B9BC-B8FE4A515189}" srcOrd="1" destOrd="0" presId="urn:microsoft.com/office/officeart/2018/2/layout/IconVerticalSolidList"/>
    <dgm:cxn modelId="{5EE5A323-FF9D-8442-8E88-509A43A0EF99}" type="presParOf" srcId="{D087A1A2-00C3-4A25-8CAE-F079E3BD6003}" destId="{6A544801-9C11-4A18-8463-E2B4872B6EF2}" srcOrd="2" destOrd="0" presId="urn:microsoft.com/office/officeart/2018/2/layout/IconVerticalSolidList"/>
    <dgm:cxn modelId="{0A2D5164-8F46-1748-BF26-5372398C0FD5}" type="presParOf" srcId="{6A544801-9C11-4A18-8463-E2B4872B6EF2}" destId="{AB9D49ED-3D3F-43CC-A3A6-5C172AA5B3DE}" srcOrd="0" destOrd="0" presId="urn:microsoft.com/office/officeart/2018/2/layout/IconVerticalSolidList"/>
    <dgm:cxn modelId="{5C1D7EFE-CE2F-3A48-8574-9A79898114C7}" type="presParOf" srcId="{6A544801-9C11-4A18-8463-E2B4872B6EF2}" destId="{BC166DBC-17DF-432F-9524-9C489411C681}" srcOrd="1" destOrd="0" presId="urn:microsoft.com/office/officeart/2018/2/layout/IconVerticalSolidList"/>
    <dgm:cxn modelId="{F3959BE6-6CBF-584B-9BCD-DFAA1B566A2E}" type="presParOf" srcId="{6A544801-9C11-4A18-8463-E2B4872B6EF2}" destId="{A023B6AB-D2A8-4CCD-940C-873B318C1B26}" srcOrd="2" destOrd="0" presId="urn:microsoft.com/office/officeart/2018/2/layout/IconVerticalSolidList"/>
    <dgm:cxn modelId="{2BB0E2A0-3F1E-9043-A04B-5D4480D9D5DA}" type="presParOf" srcId="{6A544801-9C11-4A18-8463-E2B4872B6EF2}" destId="{99FCA3CF-A151-4C63-A1FA-23D6FB80EDEB}" srcOrd="3" destOrd="0" presId="urn:microsoft.com/office/officeart/2018/2/layout/IconVerticalSolidList"/>
    <dgm:cxn modelId="{3E4F7A65-3B70-9641-ACF0-A1EA874664CD}" type="presParOf" srcId="{D087A1A2-00C3-4A25-8CAE-F079E3BD6003}" destId="{CE8CEB38-F4B0-4AA2-AF2B-A277EB71F7F8}" srcOrd="3" destOrd="0" presId="urn:microsoft.com/office/officeart/2018/2/layout/IconVerticalSolidList"/>
    <dgm:cxn modelId="{5FB3D75F-D96D-E04E-BC4A-AF149DC61BD8}" type="presParOf" srcId="{D087A1A2-00C3-4A25-8CAE-F079E3BD6003}" destId="{F8A65088-A342-4F9F-B1D2-11F375FA9FEF}" srcOrd="4" destOrd="0" presId="urn:microsoft.com/office/officeart/2018/2/layout/IconVerticalSolidList"/>
    <dgm:cxn modelId="{DD87D9FD-5E86-F440-95CD-E595A62E67CA}" type="presParOf" srcId="{F8A65088-A342-4F9F-B1D2-11F375FA9FEF}" destId="{5A47B748-47A2-4664-BBE2-21EDF5A03F9A}" srcOrd="0" destOrd="0" presId="urn:microsoft.com/office/officeart/2018/2/layout/IconVerticalSolidList"/>
    <dgm:cxn modelId="{93F47ECF-8892-E241-86A0-005E904E38C1}" type="presParOf" srcId="{F8A65088-A342-4F9F-B1D2-11F375FA9FEF}" destId="{8AF7A28E-5ED3-4D94-9FC0-32DF53B5D43B}" srcOrd="1" destOrd="0" presId="urn:microsoft.com/office/officeart/2018/2/layout/IconVerticalSolidList"/>
    <dgm:cxn modelId="{FB0C8779-F867-C44B-99AC-DC6B5BB3400F}" type="presParOf" srcId="{F8A65088-A342-4F9F-B1D2-11F375FA9FEF}" destId="{25B51DF9-C195-4050-B9D6-F2E750AB08C9}" srcOrd="2" destOrd="0" presId="urn:microsoft.com/office/officeart/2018/2/layout/IconVerticalSolidList"/>
    <dgm:cxn modelId="{C739D4E2-2AB6-764D-BD75-62D5D06E0583}" type="presParOf" srcId="{F8A65088-A342-4F9F-B1D2-11F375FA9FEF}" destId="{22B90A3E-8972-4B96-893B-D5E2E7E156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C9C64C-6C53-4114-95D6-6C23D5B3123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DBFD646-ED30-460F-BC66-E528D78EF916}">
      <dgm:prSet/>
      <dgm:spPr/>
      <dgm:t>
        <a:bodyPr/>
        <a:lstStyle/>
        <a:p>
          <a:pPr>
            <a:lnSpc>
              <a:spcPct val="100000"/>
            </a:lnSpc>
          </a:pPr>
          <a:r>
            <a:rPr lang="en-US" dirty="0"/>
            <a:t>This evidence from this research and data will be submitted to NCBI so that the inaccurate and missing biological data can be corrected and validated for scientific use. </a:t>
          </a:r>
        </a:p>
      </dgm:t>
    </dgm:pt>
    <dgm:pt modelId="{EE3AA88B-42DA-4F20-8174-8F1C9A98493A}" type="parTrans" cxnId="{75D7EE18-F4E1-478A-AFC2-9BBF0852A8CD}">
      <dgm:prSet/>
      <dgm:spPr/>
      <dgm:t>
        <a:bodyPr/>
        <a:lstStyle/>
        <a:p>
          <a:endParaRPr lang="en-US"/>
        </a:p>
      </dgm:t>
    </dgm:pt>
    <dgm:pt modelId="{24746BD7-D871-4B40-A260-020AE7F19317}" type="sibTrans" cxnId="{75D7EE18-F4E1-478A-AFC2-9BBF0852A8CD}">
      <dgm:prSet/>
      <dgm:spPr/>
      <dgm:t>
        <a:bodyPr/>
        <a:lstStyle/>
        <a:p>
          <a:endParaRPr lang="en-US"/>
        </a:p>
      </dgm:t>
    </dgm:pt>
    <dgm:pt modelId="{906CB86B-0F0C-41F5-B60D-C52B1FC3922F}">
      <dgm:prSet/>
      <dgm:spPr/>
      <dgm:t>
        <a:bodyPr/>
        <a:lstStyle/>
        <a:p>
          <a:pPr>
            <a:lnSpc>
              <a:spcPct val="100000"/>
            </a:lnSpc>
          </a:pPr>
          <a:r>
            <a:rPr lang="en-US" dirty="0"/>
            <a:t>To explore the scope of misinterpreted biological data on NCBI, more intein containing protein sequences from different taxonomies should be mined and inspected as this study only inspected 3.</a:t>
          </a:r>
        </a:p>
      </dgm:t>
    </dgm:pt>
    <dgm:pt modelId="{4E398934-B03A-4A11-A394-E911B1FC6A7D}" type="parTrans" cxnId="{E910CA19-C823-4C67-89BA-9926F5ADCD11}">
      <dgm:prSet/>
      <dgm:spPr/>
      <dgm:t>
        <a:bodyPr/>
        <a:lstStyle/>
        <a:p>
          <a:endParaRPr lang="en-US"/>
        </a:p>
      </dgm:t>
    </dgm:pt>
    <dgm:pt modelId="{8E022233-725E-417F-B8D8-7DF6F9767D0B}" type="sibTrans" cxnId="{E910CA19-C823-4C67-89BA-9926F5ADCD11}">
      <dgm:prSet/>
      <dgm:spPr/>
      <dgm:t>
        <a:bodyPr/>
        <a:lstStyle/>
        <a:p>
          <a:endParaRPr lang="en-US"/>
        </a:p>
      </dgm:t>
    </dgm:pt>
    <dgm:pt modelId="{68C32B8A-B696-4636-A296-69742A85B2CD}">
      <dgm:prSet/>
      <dgm:spPr/>
      <dgm:t>
        <a:bodyPr/>
        <a:lstStyle/>
        <a:p>
          <a:pPr>
            <a:lnSpc>
              <a:spcPct val="100000"/>
            </a:lnSpc>
          </a:pPr>
          <a:r>
            <a:rPr lang="en-US" dirty="0"/>
            <a:t>It is important that scientists and researchers involved in the emerging field of the study of inteins are well equipped with accurate data from NCBI to not be misguided by misrepresented data in their findings.</a:t>
          </a:r>
        </a:p>
      </dgm:t>
    </dgm:pt>
    <dgm:pt modelId="{5597A9C6-20E4-4447-91D0-2C5D28AE1ED3}" type="parTrans" cxnId="{993E551C-B86B-492A-B00B-C94BE40DF42F}">
      <dgm:prSet/>
      <dgm:spPr/>
      <dgm:t>
        <a:bodyPr/>
        <a:lstStyle/>
        <a:p>
          <a:endParaRPr lang="en-US"/>
        </a:p>
      </dgm:t>
    </dgm:pt>
    <dgm:pt modelId="{3A7995D2-77D1-44A3-9C9D-C89BE6B981DD}" type="sibTrans" cxnId="{993E551C-B86B-492A-B00B-C94BE40DF42F}">
      <dgm:prSet/>
      <dgm:spPr/>
      <dgm:t>
        <a:bodyPr/>
        <a:lstStyle/>
        <a:p>
          <a:endParaRPr lang="en-US"/>
        </a:p>
      </dgm:t>
    </dgm:pt>
    <dgm:pt modelId="{25CA3E8C-8DBE-4439-8539-B20FDCEB87D8}" type="pres">
      <dgm:prSet presAssocID="{B7C9C64C-6C53-4114-95D6-6C23D5B31235}" presName="root" presStyleCnt="0">
        <dgm:presLayoutVars>
          <dgm:dir/>
          <dgm:resizeHandles val="exact"/>
        </dgm:presLayoutVars>
      </dgm:prSet>
      <dgm:spPr/>
    </dgm:pt>
    <dgm:pt modelId="{1806D5C5-63C8-4B1E-9D85-9F9901B57DEA}" type="pres">
      <dgm:prSet presAssocID="{7DBFD646-ED30-460F-BC66-E528D78EF916}" presName="compNode" presStyleCnt="0"/>
      <dgm:spPr/>
    </dgm:pt>
    <dgm:pt modelId="{609B9EC4-42D5-4B10-81DF-7727B585F2F0}" type="pres">
      <dgm:prSet presAssocID="{7DBFD646-ED30-460F-BC66-E528D78EF916}" presName="bgRect" presStyleLbl="bgShp" presStyleIdx="0" presStyleCnt="3"/>
      <dgm:spPr/>
    </dgm:pt>
    <dgm:pt modelId="{E687DFFE-4AE4-4D21-815B-9614509733F0}" type="pres">
      <dgm:prSet presAssocID="{7DBFD646-ED30-460F-BC66-E528D78EF9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3B853AC9-6941-4E73-A348-6EDA9DA49579}" type="pres">
      <dgm:prSet presAssocID="{7DBFD646-ED30-460F-BC66-E528D78EF916}" presName="spaceRect" presStyleCnt="0"/>
      <dgm:spPr/>
    </dgm:pt>
    <dgm:pt modelId="{6B09E7DF-3B81-4E3F-A088-31A2853DCACB}" type="pres">
      <dgm:prSet presAssocID="{7DBFD646-ED30-460F-BC66-E528D78EF916}" presName="parTx" presStyleLbl="revTx" presStyleIdx="0" presStyleCnt="3">
        <dgm:presLayoutVars>
          <dgm:chMax val="0"/>
          <dgm:chPref val="0"/>
        </dgm:presLayoutVars>
      </dgm:prSet>
      <dgm:spPr/>
    </dgm:pt>
    <dgm:pt modelId="{78DC3D32-66B8-4A3C-ABEB-59BB20D1F9CD}" type="pres">
      <dgm:prSet presAssocID="{24746BD7-D871-4B40-A260-020AE7F19317}" presName="sibTrans" presStyleCnt="0"/>
      <dgm:spPr/>
    </dgm:pt>
    <dgm:pt modelId="{055DC344-F8EC-484B-A97F-130E56ACF435}" type="pres">
      <dgm:prSet presAssocID="{906CB86B-0F0C-41F5-B60D-C52B1FC3922F}" presName="compNode" presStyleCnt="0"/>
      <dgm:spPr/>
    </dgm:pt>
    <dgm:pt modelId="{0ADFC4C8-1C60-483E-971A-01F43B62E10F}" type="pres">
      <dgm:prSet presAssocID="{906CB86B-0F0C-41F5-B60D-C52B1FC3922F}" presName="bgRect" presStyleLbl="bgShp" presStyleIdx="1" presStyleCnt="3"/>
      <dgm:spPr/>
    </dgm:pt>
    <dgm:pt modelId="{CF66369B-95C8-4E20-95CA-8E780338E8ED}" type="pres">
      <dgm:prSet presAssocID="{906CB86B-0F0C-41F5-B60D-C52B1FC392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NA"/>
        </a:ext>
      </dgm:extLst>
    </dgm:pt>
    <dgm:pt modelId="{AAA3E875-49D2-4A67-A5AD-B3BAA2E25D6C}" type="pres">
      <dgm:prSet presAssocID="{906CB86B-0F0C-41F5-B60D-C52B1FC3922F}" presName="spaceRect" presStyleCnt="0"/>
      <dgm:spPr/>
    </dgm:pt>
    <dgm:pt modelId="{F754A3B5-F5E2-464D-8E20-BCBAB636C8C0}" type="pres">
      <dgm:prSet presAssocID="{906CB86B-0F0C-41F5-B60D-C52B1FC3922F}" presName="parTx" presStyleLbl="revTx" presStyleIdx="1" presStyleCnt="3">
        <dgm:presLayoutVars>
          <dgm:chMax val="0"/>
          <dgm:chPref val="0"/>
        </dgm:presLayoutVars>
      </dgm:prSet>
      <dgm:spPr/>
    </dgm:pt>
    <dgm:pt modelId="{C68ADA10-9911-4448-8437-07A474BB1AA4}" type="pres">
      <dgm:prSet presAssocID="{8E022233-725E-417F-B8D8-7DF6F9767D0B}" presName="sibTrans" presStyleCnt="0"/>
      <dgm:spPr/>
    </dgm:pt>
    <dgm:pt modelId="{385B77E8-64C4-4012-A4B0-8A9D47A92365}" type="pres">
      <dgm:prSet presAssocID="{68C32B8A-B696-4636-A296-69742A85B2CD}" presName="compNode" presStyleCnt="0"/>
      <dgm:spPr/>
    </dgm:pt>
    <dgm:pt modelId="{264D8056-6611-496D-92D9-570F5734C97E}" type="pres">
      <dgm:prSet presAssocID="{68C32B8A-B696-4636-A296-69742A85B2CD}" presName="bgRect" presStyleLbl="bgShp" presStyleIdx="2" presStyleCnt="3"/>
      <dgm:spPr/>
    </dgm:pt>
    <dgm:pt modelId="{5F9B2141-B197-4E74-A36A-F00E37A805F2}" type="pres">
      <dgm:prSet presAssocID="{68C32B8A-B696-4636-A296-69742A85B2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0B8662D3-A9E6-4758-9C28-D427EEE9ABBA}" type="pres">
      <dgm:prSet presAssocID="{68C32B8A-B696-4636-A296-69742A85B2CD}" presName="spaceRect" presStyleCnt="0"/>
      <dgm:spPr/>
    </dgm:pt>
    <dgm:pt modelId="{28FAAA81-F79E-4D80-AC41-8E66AC9D7433}" type="pres">
      <dgm:prSet presAssocID="{68C32B8A-B696-4636-A296-69742A85B2CD}" presName="parTx" presStyleLbl="revTx" presStyleIdx="2" presStyleCnt="3">
        <dgm:presLayoutVars>
          <dgm:chMax val="0"/>
          <dgm:chPref val="0"/>
        </dgm:presLayoutVars>
      </dgm:prSet>
      <dgm:spPr/>
    </dgm:pt>
  </dgm:ptLst>
  <dgm:cxnLst>
    <dgm:cxn modelId="{75D7EE18-F4E1-478A-AFC2-9BBF0852A8CD}" srcId="{B7C9C64C-6C53-4114-95D6-6C23D5B31235}" destId="{7DBFD646-ED30-460F-BC66-E528D78EF916}" srcOrd="0" destOrd="0" parTransId="{EE3AA88B-42DA-4F20-8174-8F1C9A98493A}" sibTransId="{24746BD7-D871-4B40-A260-020AE7F19317}"/>
    <dgm:cxn modelId="{E910CA19-C823-4C67-89BA-9926F5ADCD11}" srcId="{B7C9C64C-6C53-4114-95D6-6C23D5B31235}" destId="{906CB86B-0F0C-41F5-B60D-C52B1FC3922F}" srcOrd="1" destOrd="0" parTransId="{4E398934-B03A-4A11-A394-E911B1FC6A7D}" sibTransId="{8E022233-725E-417F-B8D8-7DF6F9767D0B}"/>
    <dgm:cxn modelId="{993E551C-B86B-492A-B00B-C94BE40DF42F}" srcId="{B7C9C64C-6C53-4114-95D6-6C23D5B31235}" destId="{68C32B8A-B696-4636-A296-69742A85B2CD}" srcOrd="2" destOrd="0" parTransId="{5597A9C6-20E4-4447-91D0-2C5D28AE1ED3}" sibTransId="{3A7995D2-77D1-44A3-9C9D-C89BE6B981DD}"/>
    <dgm:cxn modelId="{95C58551-3BE3-474F-ADC7-4293030A0E95}" type="presOf" srcId="{7DBFD646-ED30-460F-BC66-E528D78EF916}" destId="{6B09E7DF-3B81-4E3F-A088-31A2853DCACB}" srcOrd="0" destOrd="0" presId="urn:microsoft.com/office/officeart/2018/2/layout/IconVerticalSolidList"/>
    <dgm:cxn modelId="{65AE90AB-6E5C-4B0F-99C6-47577C014D49}" type="presOf" srcId="{B7C9C64C-6C53-4114-95D6-6C23D5B31235}" destId="{25CA3E8C-8DBE-4439-8539-B20FDCEB87D8}" srcOrd="0" destOrd="0" presId="urn:microsoft.com/office/officeart/2018/2/layout/IconVerticalSolidList"/>
    <dgm:cxn modelId="{A9BFA1BC-47E4-42F6-A4BD-ED8DB85B471F}" type="presOf" srcId="{906CB86B-0F0C-41F5-B60D-C52B1FC3922F}" destId="{F754A3B5-F5E2-464D-8E20-BCBAB636C8C0}" srcOrd="0" destOrd="0" presId="urn:microsoft.com/office/officeart/2018/2/layout/IconVerticalSolidList"/>
    <dgm:cxn modelId="{B390CBC0-CBBD-4D63-B7D3-9911CE9E5ACB}" type="presOf" srcId="{68C32B8A-B696-4636-A296-69742A85B2CD}" destId="{28FAAA81-F79E-4D80-AC41-8E66AC9D7433}" srcOrd="0" destOrd="0" presId="urn:microsoft.com/office/officeart/2018/2/layout/IconVerticalSolidList"/>
    <dgm:cxn modelId="{2040A259-24B4-402D-8D00-4C614B21279F}" type="presParOf" srcId="{25CA3E8C-8DBE-4439-8539-B20FDCEB87D8}" destId="{1806D5C5-63C8-4B1E-9D85-9F9901B57DEA}" srcOrd="0" destOrd="0" presId="urn:microsoft.com/office/officeart/2018/2/layout/IconVerticalSolidList"/>
    <dgm:cxn modelId="{B872D4E6-5B51-48AC-89CB-B54BC1A1CFBC}" type="presParOf" srcId="{1806D5C5-63C8-4B1E-9D85-9F9901B57DEA}" destId="{609B9EC4-42D5-4B10-81DF-7727B585F2F0}" srcOrd="0" destOrd="0" presId="urn:microsoft.com/office/officeart/2018/2/layout/IconVerticalSolidList"/>
    <dgm:cxn modelId="{F23A70D1-368A-4AAC-82C9-3C01D72064A8}" type="presParOf" srcId="{1806D5C5-63C8-4B1E-9D85-9F9901B57DEA}" destId="{E687DFFE-4AE4-4D21-815B-9614509733F0}" srcOrd="1" destOrd="0" presId="urn:microsoft.com/office/officeart/2018/2/layout/IconVerticalSolidList"/>
    <dgm:cxn modelId="{51B43909-85B5-4D55-9818-9BA948CEF824}" type="presParOf" srcId="{1806D5C5-63C8-4B1E-9D85-9F9901B57DEA}" destId="{3B853AC9-6941-4E73-A348-6EDA9DA49579}" srcOrd="2" destOrd="0" presId="urn:microsoft.com/office/officeart/2018/2/layout/IconVerticalSolidList"/>
    <dgm:cxn modelId="{F61D6A35-6708-40B4-AEC1-D13782621B86}" type="presParOf" srcId="{1806D5C5-63C8-4B1E-9D85-9F9901B57DEA}" destId="{6B09E7DF-3B81-4E3F-A088-31A2853DCACB}" srcOrd="3" destOrd="0" presId="urn:microsoft.com/office/officeart/2018/2/layout/IconVerticalSolidList"/>
    <dgm:cxn modelId="{2576CC01-D5F5-425A-A7FC-7FF9AE9331C8}" type="presParOf" srcId="{25CA3E8C-8DBE-4439-8539-B20FDCEB87D8}" destId="{78DC3D32-66B8-4A3C-ABEB-59BB20D1F9CD}" srcOrd="1" destOrd="0" presId="urn:microsoft.com/office/officeart/2018/2/layout/IconVerticalSolidList"/>
    <dgm:cxn modelId="{4EA988D9-169E-4173-92BB-AB46B2E0E1EB}" type="presParOf" srcId="{25CA3E8C-8DBE-4439-8539-B20FDCEB87D8}" destId="{055DC344-F8EC-484B-A97F-130E56ACF435}" srcOrd="2" destOrd="0" presId="urn:microsoft.com/office/officeart/2018/2/layout/IconVerticalSolidList"/>
    <dgm:cxn modelId="{96746D41-6436-47F1-A1B1-91B523EF23B4}" type="presParOf" srcId="{055DC344-F8EC-484B-A97F-130E56ACF435}" destId="{0ADFC4C8-1C60-483E-971A-01F43B62E10F}" srcOrd="0" destOrd="0" presId="urn:microsoft.com/office/officeart/2018/2/layout/IconVerticalSolidList"/>
    <dgm:cxn modelId="{B8D28025-98E3-4707-818D-D3C8B151761F}" type="presParOf" srcId="{055DC344-F8EC-484B-A97F-130E56ACF435}" destId="{CF66369B-95C8-4E20-95CA-8E780338E8ED}" srcOrd="1" destOrd="0" presId="urn:microsoft.com/office/officeart/2018/2/layout/IconVerticalSolidList"/>
    <dgm:cxn modelId="{FC9B0C63-5EF9-40F3-9954-E6E6418C3AE3}" type="presParOf" srcId="{055DC344-F8EC-484B-A97F-130E56ACF435}" destId="{AAA3E875-49D2-4A67-A5AD-B3BAA2E25D6C}" srcOrd="2" destOrd="0" presId="urn:microsoft.com/office/officeart/2018/2/layout/IconVerticalSolidList"/>
    <dgm:cxn modelId="{A8BA9E68-BBED-4C4F-BE7D-72DBA6B32520}" type="presParOf" srcId="{055DC344-F8EC-484B-A97F-130E56ACF435}" destId="{F754A3B5-F5E2-464D-8E20-BCBAB636C8C0}" srcOrd="3" destOrd="0" presId="urn:microsoft.com/office/officeart/2018/2/layout/IconVerticalSolidList"/>
    <dgm:cxn modelId="{6EA8F09E-62E7-4506-9685-E40670AE6A61}" type="presParOf" srcId="{25CA3E8C-8DBE-4439-8539-B20FDCEB87D8}" destId="{C68ADA10-9911-4448-8437-07A474BB1AA4}" srcOrd="3" destOrd="0" presId="urn:microsoft.com/office/officeart/2018/2/layout/IconVerticalSolidList"/>
    <dgm:cxn modelId="{ED0596BB-3C23-4C7D-BA27-318FA241C8A1}" type="presParOf" srcId="{25CA3E8C-8DBE-4439-8539-B20FDCEB87D8}" destId="{385B77E8-64C4-4012-A4B0-8A9D47A92365}" srcOrd="4" destOrd="0" presId="urn:microsoft.com/office/officeart/2018/2/layout/IconVerticalSolidList"/>
    <dgm:cxn modelId="{E8FB4F67-590F-4FAF-96F2-27A7EC75F1D3}" type="presParOf" srcId="{385B77E8-64C4-4012-A4B0-8A9D47A92365}" destId="{264D8056-6611-496D-92D9-570F5734C97E}" srcOrd="0" destOrd="0" presId="urn:microsoft.com/office/officeart/2018/2/layout/IconVerticalSolidList"/>
    <dgm:cxn modelId="{6542378E-51C9-4E8A-BAB1-50890C19BF6F}" type="presParOf" srcId="{385B77E8-64C4-4012-A4B0-8A9D47A92365}" destId="{5F9B2141-B197-4E74-A36A-F00E37A805F2}" srcOrd="1" destOrd="0" presId="urn:microsoft.com/office/officeart/2018/2/layout/IconVerticalSolidList"/>
    <dgm:cxn modelId="{A5BA4800-08A0-4979-9FF2-1C7DEC558445}" type="presParOf" srcId="{385B77E8-64C4-4012-A4B0-8A9D47A92365}" destId="{0B8662D3-A9E6-4758-9C28-D427EEE9ABBA}" srcOrd="2" destOrd="0" presId="urn:microsoft.com/office/officeart/2018/2/layout/IconVerticalSolidList"/>
    <dgm:cxn modelId="{5D2D08D1-7DF1-4FD4-9972-BC61A5B11271}" type="presParOf" srcId="{385B77E8-64C4-4012-A4B0-8A9D47A92365}" destId="{28FAAA81-F79E-4D80-AC41-8E66AC9D74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9CB2C2-3779-4EB0-A3B4-5EAF85DB202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C35F3D6-43CD-4FCC-8598-F19749F35349}">
      <dgm:prSet/>
      <dgm:spPr/>
      <dgm:t>
        <a:bodyPr/>
        <a:lstStyle/>
        <a:p>
          <a:pPr>
            <a:defRPr cap="all"/>
          </a:pPr>
          <a:r>
            <a:rPr lang="en-US" dirty="0"/>
            <a:t>Developed and implemented a research plan for inspecting, collecting and analyzing intein data from NCBI.</a:t>
          </a:r>
        </a:p>
      </dgm:t>
    </dgm:pt>
    <dgm:pt modelId="{54304938-EA4F-423D-93DC-87109B54060D}" type="parTrans" cxnId="{0F28EAC7-DED6-4F1C-A258-6E92780F3298}">
      <dgm:prSet/>
      <dgm:spPr/>
      <dgm:t>
        <a:bodyPr/>
        <a:lstStyle/>
        <a:p>
          <a:endParaRPr lang="en-US"/>
        </a:p>
      </dgm:t>
    </dgm:pt>
    <dgm:pt modelId="{F9FFB338-BB2B-43B1-BC94-3B1162C6EF86}" type="sibTrans" cxnId="{0F28EAC7-DED6-4F1C-A258-6E92780F3298}">
      <dgm:prSet/>
      <dgm:spPr/>
      <dgm:t>
        <a:bodyPr/>
        <a:lstStyle/>
        <a:p>
          <a:endParaRPr lang="en-US"/>
        </a:p>
      </dgm:t>
    </dgm:pt>
    <dgm:pt modelId="{CBF8CF86-6B92-4099-BABE-318173FED99B}">
      <dgm:prSet/>
      <dgm:spPr/>
      <dgm:t>
        <a:bodyPr/>
        <a:lstStyle/>
        <a:p>
          <a:pPr>
            <a:defRPr cap="all"/>
          </a:pPr>
          <a:r>
            <a:rPr lang="en-US"/>
            <a:t>Conducted NCBI database queries and used python to manipulate and analyze data</a:t>
          </a:r>
        </a:p>
      </dgm:t>
    </dgm:pt>
    <dgm:pt modelId="{9DEE6A44-7542-4B43-98B2-0CBE2C9630C3}" type="parTrans" cxnId="{B1909FEC-C917-447C-AF21-31271CC68624}">
      <dgm:prSet/>
      <dgm:spPr/>
      <dgm:t>
        <a:bodyPr/>
        <a:lstStyle/>
        <a:p>
          <a:endParaRPr lang="en-US"/>
        </a:p>
      </dgm:t>
    </dgm:pt>
    <dgm:pt modelId="{A0159AAE-BBEE-4B60-8F55-9295DD0DC053}" type="sibTrans" cxnId="{B1909FEC-C917-447C-AF21-31271CC68624}">
      <dgm:prSet/>
      <dgm:spPr/>
      <dgm:t>
        <a:bodyPr/>
        <a:lstStyle/>
        <a:p>
          <a:endParaRPr lang="en-US"/>
        </a:p>
      </dgm:t>
    </dgm:pt>
    <dgm:pt modelId="{8C57ACE2-C52C-4C1D-BE2B-CAD6C61DAD5D}">
      <dgm:prSet/>
      <dgm:spPr/>
      <dgm:t>
        <a:bodyPr/>
        <a:lstStyle/>
        <a:p>
          <a:pPr>
            <a:defRPr cap="all"/>
          </a:pPr>
          <a:r>
            <a:rPr lang="en-US" dirty="0"/>
            <a:t>Collaborated with Dr. Novikova, a professor and researcher at Buffalo State University to discuss progress and findings</a:t>
          </a:r>
        </a:p>
      </dgm:t>
    </dgm:pt>
    <dgm:pt modelId="{E185D68C-A33B-4454-B7F4-090525A850BD}" type="parTrans" cxnId="{6895C43A-4187-48F3-AC5E-24FD3B79110F}">
      <dgm:prSet/>
      <dgm:spPr/>
      <dgm:t>
        <a:bodyPr/>
        <a:lstStyle/>
        <a:p>
          <a:endParaRPr lang="en-US"/>
        </a:p>
      </dgm:t>
    </dgm:pt>
    <dgm:pt modelId="{624B84BA-9BB8-4BE5-A488-60E1502F436E}" type="sibTrans" cxnId="{6895C43A-4187-48F3-AC5E-24FD3B79110F}">
      <dgm:prSet/>
      <dgm:spPr/>
      <dgm:t>
        <a:bodyPr/>
        <a:lstStyle/>
        <a:p>
          <a:endParaRPr lang="en-US"/>
        </a:p>
      </dgm:t>
    </dgm:pt>
    <dgm:pt modelId="{CBBE1671-F54E-4A3D-98AD-A6EF9E4B865C}" type="pres">
      <dgm:prSet presAssocID="{6B9CB2C2-3779-4EB0-A3B4-5EAF85DB202F}" presName="root" presStyleCnt="0">
        <dgm:presLayoutVars>
          <dgm:dir/>
          <dgm:resizeHandles val="exact"/>
        </dgm:presLayoutVars>
      </dgm:prSet>
      <dgm:spPr/>
    </dgm:pt>
    <dgm:pt modelId="{6B5E78D3-5F88-45EF-99D2-B885E30E4699}" type="pres">
      <dgm:prSet presAssocID="{1C35F3D6-43CD-4FCC-8598-F19749F35349}" presName="compNode" presStyleCnt="0"/>
      <dgm:spPr/>
    </dgm:pt>
    <dgm:pt modelId="{55E23FC6-FE77-4981-8552-4FC98D0C89EC}" type="pres">
      <dgm:prSet presAssocID="{1C35F3D6-43CD-4FCC-8598-F19749F35349}" presName="iconBgRect" presStyleLbl="bgShp" presStyleIdx="0" presStyleCnt="3"/>
      <dgm:spPr>
        <a:prstGeom prst="round2DiagRect">
          <a:avLst>
            <a:gd name="adj1" fmla="val 29727"/>
            <a:gd name="adj2" fmla="val 0"/>
          </a:avLst>
        </a:prstGeom>
      </dgm:spPr>
    </dgm:pt>
    <dgm:pt modelId="{E6515B2F-B517-40D6-BFE0-6853927C68CC}" type="pres">
      <dgm:prSet presAssocID="{1C35F3D6-43CD-4FCC-8598-F19749F353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search"/>
        </a:ext>
      </dgm:extLst>
    </dgm:pt>
    <dgm:pt modelId="{0EAEA589-257F-4318-8206-F8C647873662}" type="pres">
      <dgm:prSet presAssocID="{1C35F3D6-43CD-4FCC-8598-F19749F35349}" presName="spaceRect" presStyleCnt="0"/>
      <dgm:spPr/>
    </dgm:pt>
    <dgm:pt modelId="{1C4A5C40-2DC8-4B36-867F-1B13E4302D92}" type="pres">
      <dgm:prSet presAssocID="{1C35F3D6-43CD-4FCC-8598-F19749F35349}" presName="textRect" presStyleLbl="revTx" presStyleIdx="0" presStyleCnt="3">
        <dgm:presLayoutVars>
          <dgm:chMax val="1"/>
          <dgm:chPref val="1"/>
        </dgm:presLayoutVars>
      </dgm:prSet>
      <dgm:spPr/>
    </dgm:pt>
    <dgm:pt modelId="{815BD25A-BF21-4682-BA6C-2DA75DB16916}" type="pres">
      <dgm:prSet presAssocID="{F9FFB338-BB2B-43B1-BC94-3B1162C6EF86}" presName="sibTrans" presStyleCnt="0"/>
      <dgm:spPr/>
    </dgm:pt>
    <dgm:pt modelId="{4FDA0F0E-36CD-4469-A3CA-7438ECF9876F}" type="pres">
      <dgm:prSet presAssocID="{CBF8CF86-6B92-4099-BABE-318173FED99B}" presName="compNode" presStyleCnt="0"/>
      <dgm:spPr/>
    </dgm:pt>
    <dgm:pt modelId="{E18264B0-851A-479D-98D4-EC52E57C2BE6}" type="pres">
      <dgm:prSet presAssocID="{CBF8CF86-6B92-4099-BABE-318173FED99B}" presName="iconBgRect" presStyleLbl="bgShp" presStyleIdx="1" presStyleCnt="3"/>
      <dgm:spPr>
        <a:prstGeom prst="round2DiagRect">
          <a:avLst>
            <a:gd name="adj1" fmla="val 29727"/>
            <a:gd name="adj2" fmla="val 0"/>
          </a:avLst>
        </a:prstGeom>
      </dgm:spPr>
    </dgm:pt>
    <dgm:pt modelId="{507E7D7B-71FA-4C22-849F-E57FBB54414F}" type="pres">
      <dgm:prSet presAssocID="{CBF8CF86-6B92-4099-BABE-318173FED9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7FEF8607-AAF2-47A3-BDB1-25F9CB3215A8}" type="pres">
      <dgm:prSet presAssocID="{CBF8CF86-6B92-4099-BABE-318173FED99B}" presName="spaceRect" presStyleCnt="0"/>
      <dgm:spPr/>
    </dgm:pt>
    <dgm:pt modelId="{C9EF9C4F-E136-4B0A-95F4-1CD7B76099C0}" type="pres">
      <dgm:prSet presAssocID="{CBF8CF86-6B92-4099-BABE-318173FED99B}" presName="textRect" presStyleLbl="revTx" presStyleIdx="1" presStyleCnt="3">
        <dgm:presLayoutVars>
          <dgm:chMax val="1"/>
          <dgm:chPref val="1"/>
        </dgm:presLayoutVars>
      </dgm:prSet>
      <dgm:spPr/>
    </dgm:pt>
    <dgm:pt modelId="{45F8B89E-EBC7-42FC-B2F7-C97D1C43B9CD}" type="pres">
      <dgm:prSet presAssocID="{A0159AAE-BBEE-4B60-8F55-9295DD0DC053}" presName="sibTrans" presStyleCnt="0"/>
      <dgm:spPr/>
    </dgm:pt>
    <dgm:pt modelId="{43162D3E-66FE-46EA-BC3D-964D0711D283}" type="pres">
      <dgm:prSet presAssocID="{8C57ACE2-C52C-4C1D-BE2B-CAD6C61DAD5D}" presName="compNode" presStyleCnt="0"/>
      <dgm:spPr/>
    </dgm:pt>
    <dgm:pt modelId="{7883050E-7F1A-418F-A3FC-8BBF05AFCEEA}" type="pres">
      <dgm:prSet presAssocID="{8C57ACE2-C52C-4C1D-BE2B-CAD6C61DAD5D}" presName="iconBgRect" presStyleLbl="bgShp" presStyleIdx="2" presStyleCnt="3"/>
      <dgm:spPr>
        <a:prstGeom prst="round2DiagRect">
          <a:avLst>
            <a:gd name="adj1" fmla="val 29727"/>
            <a:gd name="adj2" fmla="val 0"/>
          </a:avLst>
        </a:prstGeom>
      </dgm:spPr>
    </dgm:pt>
    <dgm:pt modelId="{5E4CACED-DA8D-429A-AAAB-B88512B80751}" type="pres">
      <dgm:prSet presAssocID="{8C57ACE2-C52C-4C1D-BE2B-CAD6C61DAD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B1523EFE-099D-4CCF-8D90-FAEB6F4DC37B}" type="pres">
      <dgm:prSet presAssocID="{8C57ACE2-C52C-4C1D-BE2B-CAD6C61DAD5D}" presName="spaceRect" presStyleCnt="0"/>
      <dgm:spPr/>
    </dgm:pt>
    <dgm:pt modelId="{F2A728FA-A176-451A-825E-08DD934E3DAF}" type="pres">
      <dgm:prSet presAssocID="{8C57ACE2-C52C-4C1D-BE2B-CAD6C61DAD5D}" presName="textRect" presStyleLbl="revTx" presStyleIdx="2" presStyleCnt="3">
        <dgm:presLayoutVars>
          <dgm:chMax val="1"/>
          <dgm:chPref val="1"/>
        </dgm:presLayoutVars>
      </dgm:prSet>
      <dgm:spPr/>
    </dgm:pt>
  </dgm:ptLst>
  <dgm:cxnLst>
    <dgm:cxn modelId="{4543D820-5897-4869-86E3-8EDDFFFBC365}" type="presOf" srcId="{8C57ACE2-C52C-4C1D-BE2B-CAD6C61DAD5D}" destId="{F2A728FA-A176-451A-825E-08DD934E3DAF}" srcOrd="0" destOrd="0" presId="urn:microsoft.com/office/officeart/2018/5/layout/IconLeafLabelList"/>
    <dgm:cxn modelId="{E817EB27-3CD8-4C90-B95E-FCF4E72B123F}" type="presOf" srcId="{6B9CB2C2-3779-4EB0-A3B4-5EAF85DB202F}" destId="{CBBE1671-F54E-4A3D-98AD-A6EF9E4B865C}" srcOrd="0" destOrd="0" presId="urn:microsoft.com/office/officeart/2018/5/layout/IconLeafLabelList"/>
    <dgm:cxn modelId="{6895C43A-4187-48F3-AC5E-24FD3B79110F}" srcId="{6B9CB2C2-3779-4EB0-A3B4-5EAF85DB202F}" destId="{8C57ACE2-C52C-4C1D-BE2B-CAD6C61DAD5D}" srcOrd="2" destOrd="0" parTransId="{E185D68C-A33B-4454-B7F4-090525A850BD}" sibTransId="{624B84BA-9BB8-4BE5-A488-60E1502F436E}"/>
    <dgm:cxn modelId="{E572419E-7AA5-44B6-B6AD-53AB553FC24D}" type="presOf" srcId="{1C35F3D6-43CD-4FCC-8598-F19749F35349}" destId="{1C4A5C40-2DC8-4B36-867F-1B13E4302D92}" srcOrd="0" destOrd="0" presId="urn:microsoft.com/office/officeart/2018/5/layout/IconLeafLabelList"/>
    <dgm:cxn modelId="{0F28EAC7-DED6-4F1C-A258-6E92780F3298}" srcId="{6B9CB2C2-3779-4EB0-A3B4-5EAF85DB202F}" destId="{1C35F3D6-43CD-4FCC-8598-F19749F35349}" srcOrd="0" destOrd="0" parTransId="{54304938-EA4F-423D-93DC-87109B54060D}" sibTransId="{F9FFB338-BB2B-43B1-BC94-3B1162C6EF86}"/>
    <dgm:cxn modelId="{BEF327E8-0868-4EE2-A901-ADF380CDE79A}" type="presOf" srcId="{CBF8CF86-6B92-4099-BABE-318173FED99B}" destId="{C9EF9C4F-E136-4B0A-95F4-1CD7B76099C0}" srcOrd="0" destOrd="0" presId="urn:microsoft.com/office/officeart/2018/5/layout/IconLeafLabelList"/>
    <dgm:cxn modelId="{B1909FEC-C917-447C-AF21-31271CC68624}" srcId="{6B9CB2C2-3779-4EB0-A3B4-5EAF85DB202F}" destId="{CBF8CF86-6B92-4099-BABE-318173FED99B}" srcOrd="1" destOrd="0" parTransId="{9DEE6A44-7542-4B43-98B2-0CBE2C9630C3}" sibTransId="{A0159AAE-BBEE-4B60-8F55-9295DD0DC053}"/>
    <dgm:cxn modelId="{A9D9C10E-D54F-4990-8474-A542A1E24A12}" type="presParOf" srcId="{CBBE1671-F54E-4A3D-98AD-A6EF9E4B865C}" destId="{6B5E78D3-5F88-45EF-99D2-B885E30E4699}" srcOrd="0" destOrd="0" presId="urn:microsoft.com/office/officeart/2018/5/layout/IconLeafLabelList"/>
    <dgm:cxn modelId="{EC956169-073D-4000-A524-FF748AF14B4B}" type="presParOf" srcId="{6B5E78D3-5F88-45EF-99D2-B885E30E4699}" destId="{55E23FC6-FE77-4981-8552-4FC98D0C89EC}" srcOrd="0" destOrd="0" presId="urn:microsoft.com/office/officeart/2018/5/layout/IconLeafLabelList"/>
    <dgm:cxn modelId="{F46C3A63-7B87-4E44-BE48-667DE49B50CB}" type="presParOf" srcId="{6B5E78D3-5F88-45EF-99D2-B885E30E4699}" destId="{E6515B2F-B517-40D6-BFE0-6853927C68CC}" srcOrd="1" destOrd="0" presId="urn:microsoft.com/office/officeart/2018/5/layout/IconLeafLabelList"/>
    <dgm:cxn modelId="{24F62A4E-F0C3-438F-8112-3313233D2011}" type="presParOf" srcId="{6B5E78D3-5F88-45EF-99D2-B885E30E4699}" destId="{0EAEA589-257F-4318-8206-F8C647873662}" srcOrd="2" destOrd="0" presId="urn:microsoft.com/office/officeart/2018/5/layout/IconLeafLabelList"/>
    <dgm:cxn modelId="{B8053FD7-BFEB-4C56-BABD-D2B171895CA8}" type="presParOf" srcId="{6B5E78D3-5F88-45EF-99D2-B885E30E4699}" destId="{1C4A5C40-2DC8-4B36-867F-1B13E4302D92}" srcOrd="3" destOrd="0" presId="urn:microsoft.com/office/officeart/2018/5/layout/IconLeafLabelList"/>
    <dgm:cxn modelId="{4FA4D66A-E8F4-4749-B431-B7AA09683D88}" type="presParOf" srcId="{CBBE1671-F54E-4A3D-98AD-A6EF9E4B865C}" destId="{815BD25A-BF21-4682-BA6C-2DA75DB16916}" srcOrd="1" destOrd="0" presId="urn:microsoft.com/office/officeart/2018/5/layout/IconLeafLabelList"/>
    <dgm:cxn modelId="{86F6C63A-F7B8-44B7-99FA-344631F5BB4A}" type="presParOf" srcId="{CBBE1671-F54E-4A3D-98AD-A6EF9E4B865C}" destId="{4FDA0F0E-36CD-4469-A3CA-7438ECF9876F}" srcOrd="2" destOrd="0" presId="urn:microsoft.com/office/officeart/2018/5/layout/IconLeafLabelList"/>
    <dgm:cxn modelId="{B86736E5-47F2-4531-96C8-367F94559329}" type="presParOf" srcId="{4FDA0F0E-36CD-4469-A3CA-7438ECF9876F}" destId="{E18264B0-851A-479D-98D4-EC52E57C2BE6}" srcOrd="0" destOrd="0" presId="urn:microsoft.com/office/officeart/2018/5/layout/IconLeafLabelList"/>
    <dgm:cxn modelId="{D3662495-8848-4010-95FF-77702C55E8CD}" type="presParOf" srcId="{4FDA0F0E-36CD-4469-A3CA-7438ECF9876F}" destId="{507E7D7B-71FA-4C22-849F-E57FBB54414F}" srcOrd="1" destOrd="0" presId="urn:microsoft.com/office/officeart/2018/5/layout/IconLeafLabelList"/>
    <dgm:cxn modelId="{28839C40-F9B3-4CDC-A422-4621ED45770F}" type="presParOf" srcId="{4FDA0F0E-36CD-4469-A3CA-7438ECF9876F}" destId="{7FEF8607-AAF2-47A3-BDB1-25F9CB3215A8}" srcOrd="2" destOrd="0" presId="urn:microsoft.com/office/officeart/2018/5/layout/IconLeafLabelList"/>
    <dgm:cxn modelId="{8F92DE12-AA5D-483F-B252-B475FF062047}" type="presParOf" srcId="{4FDA0F0E-36CD-4469-A3CA-7438ECF9876F}" destId="{C9EF9C4F-E136-4B0A-95F4-1CD7B76099C0}" srcOrd="3" destOrd="0" presId="urn:microsoft.com/office/officeart/2018/5/layout/IconLeafLabelList"/>
    <dgm:cxn modelId="{DB0B1613-6888-42B1-BCFA-1422AAAE6934}" type="presParOf" srcId="{CBBE1671-F54E-4A3D-98AD-A6EF9E4B865C}" destId="{45F8B89E-EBC7-42FC-B2F7-C97D1C43B9CD}" srcOrd="3" destOrd="0" presId="urn:microsoft.com/office/officeart/2018/5/layout/IconLeafLabelList"/>
    <dgm:cxn modelId="{ED1906C0-07A6-48E4-A384-BE392F14D613}" type="presParOf" srcId="{CBBE1671-F54E-4A3D-98AD-A6EF9E4B865C}" destId="{43162D3E-66FE-46EA-BC3D-964D0711D283}" srcOrd="4" destOrd="0" presId="urn:microsoft.com/office/officeart/2018/5/layout/IconLeafLabelList"/>
    <dgm:cxn modelId="{F179E244-DA8F-488A-B7B4-DE5F6EF77380}" type="presParOf" srcId="{43162D3E-66FE-46EA-BC3D-964D0711D283}" destId="{7883050E-7F1A-418F-A3FC-8BBF05AFCEEA}" srcOrd="0" destOrd="0" presId="urn:microsoft.com/office/officeart/2018/5/layout/IconLeafLabelList"/>
    <dgm:cxn modelId="{3878BA79-D581-4DF9-9363-376DAD52B81C}" type="presParOf" srcId="{43162D3E-66FE-46EA-BC3D-964D0711D283}" destId="{5E4CACED-DA8D-429A-AAAB-B88512B80751}" srcOrd="1" destOrd="0" presId="urn:microsoft.com/office/officeart/2018/5/layout/IconLeafLabelList"/>
    <dgm:cxn modelId="{359F8001-DB71-4BE4-9155-9AED4CA41741}" type="presParOf" srcId="{43162D3E-66FE-46EA-BC3D-964D0711D283}" destId="{B1523EFE-099D-4CCF-8D90-FAEB6F4DC37B}" srcOrd="2" destOrd="0" presId="urn:microsoft.com/office/officeart/2018/5/layout/IconLeafLabelList"/>
    <dgm:cxn modelId="{39000014-95FC-4C2B-98DA-E2F1478C1D65}" type="presParOf" srcId="{43162D3E-66FE-46EA-BC3D-964D0711D283}" destId="{F2A728FA-A176-451A-825E-08DD934E3DA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9D563-426F-4948-9DC9-553DEB6D8F41}">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10CB0-537E-4B1D-9529-3571B67FF05E}">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C9E8AB-00B7-488C-9DFE-DB3AB94F924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As inteins are studied, data such as their sequences are stored on public government websites like NCBI.</a:t>
          </a:r>
        </a:p>
      </dsp:txBody>
      <dsp:txXfrm>
        <a:off x="1435590" y="531"/>
        <a:ext cx="9080009" cy="1242935"/>
      </dsp:txXfrm>
    </dsp:sp>
    <dsp:sp modelId="{EE63AC46-A80B-4D28-AB4A-C51B9BEC5AF7}">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C794D-4E90-41AB-BDB3-FE80B10CDF5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DD4FC-66AF-41B6-9B7C-D5019B0D3F9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From the NCBI Mission page “The NCBI has been charged with creating automated systems for storing and analyzing knowledge about molecular biology, biochemistry, and genetics”.</a:t>
          </a:r>
        </a:p>
      </dsp:txBody>
      <dsp:txXfrm>
        <a:off x="1435590" y="1554201"/>
        <a:ext cx="9080009" cy="1242935"/>
      </dsp:txXfrm>
    </dsp:sp>
    <dsp:sp modelId="{5F067A84-3CBC-4F69-B1BE-5675307C353B}">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F3198-6ADA-4473-9454-B29D63B8E9D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854D2-70C0-4950-B1CB-C19595F343E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A significant amount of intein related protein records that were once accurately displayed, have been removed or modified on NCBI causing a misrepresentation in biological data.</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B1F76-8D40-4347-A927-22F30EC48161}">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82F10E-002C-2D4F-97DB-37768F8EEFA1}">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 goal of this project is to obtain a better understanding of missing and modified intein containing protein records and learn why they have been altered on NCBI. The findings of these records will serve as evidence for these inaccurate records to be corrected.</a:t>
          </a:r>
        </a:p>
      </dsp:txBody>
      <dsp:txXfrm>
        <a:off x="696297" y="538547"/>
        <a:ext cx="4171627" cy="2590157"/>
      </dsp:txXfrm>
    </dsp:sp>
    <dsp:sp modelId="{2EF13C3A-9CDC-8749-A817-C8C3771E15B7}">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4BFFF7-09C1-894F-BC6C-F5D9E8FA3F60}">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 impact of this inaccurate data can compromise research accuracy and distort scientific conclusions in the emerging field of intein research and across disciplines.</a:t>
          </a:r>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C88BF-0FD5-144F-B87C-B8FB41F570FE}">
      <dsp:nvSpPr>
        <dsp:cNvPr id="0" name=""/>
        <dsp:cNvSpPr/>
      </dsp:nvSpPr>
      <dsp:spPr>
        <a:xfrm>
          <a:off x="1333" y="283965"/>
          <a:ext cx="5202457" cy="3121474"/>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To assess the quantity of affected sequences, we utilized a dataset that had intein containing protein sequence numbers on NCBI provided by Dr. Novikova from one of her previous studies.</a:t>
          </a:r>
        </a:p>
      </dsp:txBody>
      <dsp:txXfrm>
        <a:off x="1333" y="283965"/>
        <a:ext cx="5202457" cy="3121474"/>
      </dsp:txXfrm>
    </dsp:sp>
    <dsp:sp modelId="{198A7F1D-FC2B-B640-9DC3-AD0A85DC97A6}">
      <dsp:nvSpPr>
        <dsp:cNvPr id="0" name=""/>
        <dsp:cNvSpPr/>
      </dsp:nvSpPr>
      <dsp:spPr>
        <a:xfrm>
          <a:off x="5724037" y="283965"/>
          <a:ext cx="5202457" cy="3121474"/>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The 506 unique sequences were once accurately displayed on NCBI were manually searched on the website to tell if they were present and if there was any mention of “intein” in the sequence description.</a:t>
          </a:r>
        </a:p>
      </dsp:txBody>
      <dsp:txXfrm>
        <a:off x="5724037" y="283965"/>
        <a:ext cx="5202457" cy="3121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DDEBC-4DE6-4FCC-88F6-F6063A6350F7}">
      <dsp:nvSpPr>
        <dsp:cNvPr id="0" name=""/>
        <dsp:cNvSpPr/>
      </dsp:nvSpPr>
      <dsp:spPr>
        <a:xfrm>
          <a:off x="0" y="559"/>
          <a:ext cx="10506456" cy="13096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789B2-28FF-43B0-B672-69F4746A19AF}">
      <dsp:nvSpPr>
        <dsp:cNvPr id="0" name=""/>
        <dsp:cNvSpPr/>
      </dsp:nvSpPr>
      <dsp:spPr>
        <a:xfrm>
          <a:off x="396173" y="295234"/>
          <a:ext cx="720315" cy="720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5E3AB2-32ED-46C0-9381-B103ABD52415}">
      <dsp:nvSpPr>
        <dsp:cNvPr id="0" name=""/>
        <dsp:cNvSpPr/>
      </dsp:nvSpPr>
      <dsp:spPr>
        <a:xfrm>
          <a:off x="1512662" y="559"/>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The NCBI protein database was queried to fetch protein records for 3 different taxonomies - eukaryota, pseudomonadata and actinomycetota.</a:t>
          </a:r>
        </a:p>
      </dsp:txBody>
      <dsp:txXfrm>
        <a:off x="1512662" y="559"/>
        <a:ext cx="8993793" cy="1309664"/>
      </dsp:txXfrm>
    </dsp:sp>
    <dsp:sp modelId="{701F63FA-AAE3-4ABE-AD90-086271F14817}">
      <dsp:nvSpPr>
        <dsp:cNvPr id="0" name=""/>
        <dsp:cNvSpPr/>
      </dsp:nvSpPr>
      <dsp:spPr>
        <a:xfrm>
          <a:off x="0" y="1637640"/>
          <a:ext cx="10506456" cy="13096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96ADE-EFFA-4749-8EA2-212DC8404B32}">
      <dsp:nvSpPr>
        <dsp:cNvPr id="0" name=""/>
        <dsp:cNvSpPr/>
      </dsp:nvSpPr>
      <dsp:spPr>
        <a:xfrm>
          <a:off x="396173" y="1932315"/>
          <a:ext cx="720315" cy="720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C429A2-D022-4700-831C-7A291A849B54}">
      <dsp:nvSpPr>
        <dsp:cNvPr id="0" name=""/>
        <dsp:cNvSpPr/>
      </dsp:nvSpPr>
      <dsp:spPr>
        <a:xfrm>
          <a:off x="1512662" y="1637640"/>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The search queries were filtered for sequence lengths between 550 and 5000 nucleotides for eukaryota and pseudomonadata and between 1000 – 5000 for actinmycetota due to the abundance of records, making for an intensive download.</a:t>
          </a:r>
        </a:p>
      </dsp:txBody>
      <dsp:txXfrm>
        <a:off x="1512662" y="1637640"/>
        <a:ext cx="8993793" cy="1309664"/>
      </dsp:txXfrm>
    </dsp:sp>
    <dsp:sp modelId="{28E0441D-4D45-43F8-9E19-BF39B171C08B}">
      <dsp:nvSpPr>
        <dsp:cNvPr id="0" name=""/>
        <dsp:cNvSpPr/>
      </dsp:nvSpPr>
      <dsp:spPr>
        <a:xfrm>
          <a:off x="0" y="3274721"/>
          <a:ext cx="10506456" cy="13096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62D700-441F-40C0-B416-ACEAA41E7698}">
      <dsp:nvSpPr>
        <dsp:cNvPr id="0" name=""/>
        <dsp:cNvSpPr/>
      </dsp:nvSpPr>
      <dsp:spPr>
        <a:xfrm>
          <a:off x="396173" y="3569396"/>
          <a:ext cx="720315" cy="720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DD2098-6DB8-49EB-B98A-D2405E1E99BA}">
      <dsp:nvSpPr>
        <dsp:cNvPr id="0" name=""/>
        <dsp:cNvSpPr/>
      </dsp:nvSpPr>
      <dsp:spPr>
        <a:xfrm>
          <a:off x="1512662" y="3274721"/>
          <a:ext cx="8993793"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The search queries targeted replicative DNA helicase proteins as they are known to commonly contain inteins.</a:t>
          </a:r>
        </a:p>
      </dsp:txBody>
      <dsp:txXfrm>
        <a:off x="1512662" y="3274721"/>
        <a:ext cx="8993793" cy="1309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09B3A-4BB3-46AC-94FD-903BAB61079B}">
      <dsp:nvSpPr>
        <dsp:cNvPr id="0" name=""/>
        <dsp:cNvSpPr/>
      </dsp:nvSpPr>
      <dsp:spPr>
        <a:xfrm>
          <a:off x="0" y="798"/>
          <a:ext cx="6524336" cy="18694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49296-33CB-44FD-BF54-83B1C87E418B}">
      <dsp:nvSpPr>
        <dsp:cNvPr id="0" name=""/>
        <dsp:cNvSpPr/>
      </dsp:nvSpPr>
      <dsp:spPr>
        <a:xfrm>
          <a:off x="565514" y="421429"/>
          <a:ext cx="1028207" cy="10282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80FFBB-1323-4496-AEBD-F39114717ECB}">
      <dsp:nvSpPr>
        <dsp:cNvPr id="0" name=""/>
        <dsp:cNvSpPr/>
      </dsp:nvSpPr>
      <dsp:spPr>
        <a:xfrm>
          <a:off x="2159235" y="798"/>
          <a:ext cx="4365100" cy="186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852" tIns="197852" rIns="197852" bIns="197852" numCol="1" spcCol="1270" anchor="ctr" anchorCtr="0">
          <a:noAutofit/>
        </a:bodyPr>
        <a:lstStyle/>
        <a:p>
          <a:pPr marL="0" lvl="0" indent="0" algn="l" defTabSz="666750">
            <a:lnSpc>
              <a:spcPct val="100000"/>
            </a:lnSpc>
            <a:spcBef>
              <a:spcPct val="0"/>
            </a:spcBef>
            <a:spcAft>
              <a:spcPct val="35000"/>
            </a:spcAft>
            <a:buNone/>
          </a:pPr>
          <a:r>
            <a:rPr lang="en-US" sz="1500" kern="1200"/>
            <a:t>Analysis of Dr. Novikova’s dataset that had 506 unique protein sequences that were once accurately displayed on NCBI, only 57.3% were present on NCBI. Of these 290 active records 216 were accurate as they mentioned an intein.</a:t>
          </a:r>
        </a:p>
      </dsp:txBody>
      <dsp:txXfrm>
        <a:off x="2159235" y="798"/>
        <a:ext cx="4365100" cy="1869468"/>
      </dsp:txXfrm>
    </dsp:sp>
    <dsp:sp modelId="{AB9D49ED-3D3F-43CC-A3A6-5C172AA5B3DE}">
      <dsp:nvSpPr>
        <dsp:cNvPr id="0" name=""/>
        <dsp:cNvSpPr/>
      </dsp:nvSpPr>
      <dsp:spPr>
        <a:xfrm>
          <a:off x="0" y="2337634"/>
          <a:ext cx="6524336" cy="18694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66DBC-17DF-432F-9524-9C489411C681}">
      <dsp:nvSpPr>
        <dsp:cNvPr id="0" name=""/>
        <dsp:cNvSpPr/>
      </dsp:nvSpPr>
      <dsp:spPr>
        <a:xfrm>
          <a:off x="565514" y="2758264"/>
          <a:ext cx="1028207" cy="10282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FCA3CF-A151-4C63-A1FA-23D6FB80EDEB}">
      <dsp:nvSpPr>
        <dsp:cNvPr id="0" name=""/>
        <dsp:cNvSpPr/>
      </dsp:nvSpPr>
      <dsp:spPr>
        <a:xfrm>
          <a:off x="2159235" y="2337634"/>
          <a:ext cx="4365100" cy="186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852" tIns="197852" rIns="197852" bIns="197852" numCol="1" spcCol="1270" anchor="ctr" anchorCtr="0">
          <a:noAutofit/>
        </a:bodyPr>
        <a:lstStyle/>
        <a:p>
          <a:pPr marL="0" lvl="0" indent="0" algn="l" defTabSz="666750">
            <a:lnSpc>
              <a:spcPct val="100000"/>
            </a:lnSpc>
            <a:spcBef>
              <a:spcPct val="0"/>
            </a:spcBef>
            <a:spcAft>
              <a:spcPct val="35000"/>
            </a:spcAft>
            <a:buNone/>
          </a:pPr>
          <a:r>
            <a:rPr lang="en-US" sz="1500" kern="1200"/>
            <a:t>Through mining 3100 protein records on NCBI, it was found that a significant number of these records were inaccurate as only 411 mentioned an intein in their description.</a:t>
          </a:r>
        </a:p>
      </dsp:txBody>
      <dsp:txXfrm>
        <a:off x="2159235" y="2337634"/>
        <a:ext cx="4365100" cy="1869468"/>
      </dsp:txXfrm>
    </dsp:sp>
    <dsp:sp modelId="{5A47B748-47A2-4664-BBE2-21EDF5A03F9A}">
      <dsp:nvSpPr>
        <dsp:cNvPr id="0" name=""/>
        <dsp:cNvSpPr/>
      </dsp:nvSpPr>
      <dsp:spPr>
        <a:xfrm>
          <a:off x="0" y="4674469"/>
          <a:ext cx="6524336" cy="18694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F7A28E-5ED3-4D94-9FC0-32DF53B5D43B}">
      <dsp:nvSpPr>
        <dsp:cNvPr id="0" name=""/>
        <dsp:cNvSpPr/>
      </dsp:nvSpPr>
      <dsp:spPr>
        <a:xfrm>
          <a:off x="565514" y="5095100"/>
          <a:ext cx="1028207" cy="10282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B90A3E-8972-4B96-893B-D5E2E7E15682}">
      <dsp:nvSpPr>
        <dsp:cNvPr id="0" name=""/>
        <dsp:cNvSpPr/>
      </dsp:nvSpPr>
      <dsp:spPr>
        <a:xfrm>
          <a:off x="2159235" y="4674469"/>
          <a:ext cx="4365100" cy="186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852" tIns="197852" rIns="197852" bIns="197852" numCol="1" spcCol="1270" anchor="ctr" anchorCtr="0">
          <a:noAutofit/>
        </a:bodyPr>
        <a:lstStyle/>
        <a:p>
          <a:pPr marL="0" lvl="0" indent="0" algn="l" defTabSz="666750">
            <a:lnSpc>
              <a:spcPct val="100000"/>
            </a:lnSpc>
            <a:spcBef>
              <a:spcPct val="0"/>
            </a:spcBef>
            <a:spcAft>
              <a:spcPct val="35000"/>
            </a:spcAft>
            <a:buNone/>
          </a:pPr>
          <a:r>
            <a:rPr lang="en-US" sz="1500" kern="1200" dirty="0"/>
            <a:t>This misrepresented intein data has the potential to lead researchers to obtain inaccurate results and draw misguided conclusions about the distribution and function of inteins in various organisms, posing a threat to ongoing research.</a:t>
          </a:r>
        </a:p>
      </dsp:txBody>
      <dsp:txXfrm>
        <a:off x="2159235" y="4674469"/>
        <a:ext cx="4365100" cy="18694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B9EC4-42D5-4B10-81DF-7727B585F2F0}">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7DFFE-4AE4-4D21-815B-9614509733F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9E7DF-3B81-4E3F-A088-31A2853DCAC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This evidence from this research and data will be submitted to NCBI so that the inaccurate and missing biological data can be corrected and validated for scientific use. </a:t>
          </a:r>
        </a:p>
      </dsp:txBody>
      <dsp:txXfrm>
        <a:off x="1435590" y="531"/>
        <a:ext cx="9080009" cy="1242935"/>
      </dsp:txXfrm>
    </dsp:sp>
    <dsp:sp modelId="{0ADFC4C8-1C60-483E-971A-01F43B62E10F}">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6369B-95C8-4E20-95CA-8E780338E8E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4A3B5-F5E2-464D-8E20-BCBAB636C8C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To explore the scope of misinterpreted biological data on NCBI, more intein containing protein sequences from different taxonomies should be mined and inspected as this study only inspected 3.</a:t>
          </a:r>
        </a:p>
      </dsp:txBody>
      <dsp:txXfrm>
        <a:off x="1435590" y="1554201"/>
        <a:ext cx="9080009" cy="1242935"/>
      </dsp:txXfrm>
    </dsp:sp>
    <dsp:sp modelId="{264D8056-6611-496D-92D9-570F5734C97E}">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B2141-B197-4E74-A36A-F00E37A805F2}">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AAA81-F79E-4D80-AC41-8E66AC9D743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It is important that scientists and researchers involved in the emerging field of the study of inteins are well equipped with accurate data from NCBI to not be misguided by misrepresented data in their findings.</a:t>
          </a:r>
        </a:p>
      </dsp:txBody>
      <dsp:txXfrm>
        <a:off x="1435590" y="3107870"/>
        <a:ext cx="9080009"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23FC6-FE77-4981-8552-4FC98D0C89EC}">
      <dsp:nvSpPr>
        <dsp:cNvPr id="0" name=""/>
        <dsp:cNvSpPr/>
      </dsp:nvSpPr>
      <dsp:spPr>
        <a:xfrm>
          <a:off x="620568" y="592128"/>
          <a:ext cx="1852875" cy="1852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15B2F-B517-40D6-BFE0-6853927C68CC}">
      <dsp:nvSpPr>
        <dsp:cNvPr id="0" name=""/>
        <dsp:cNvSpPr/>
      </dsp:nvSpPr>
      <dsp:spPr>
        <a:xfrm>
          <a:off x="1015443" y="987003"/>
          <a:ext cx="1063124" cy="10631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4A5C40-2DC8-4B36-867F-1B13E4302D92}">
      <dsp:nvSpPr>
        <dsp:cNvPr id="0" name=""/>
        <dsp:cNvSpPr/>
      </dsp:nvSpPr>
      <dsp:spPr>
        <a:xfrm>
          <a:off x="28255" y="3022128"/>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Developed and implemented a research plan for inspecting, collecting and analyzing intein data from NCBI.</a:t>
          </a:r>
        </a:p>
      </dsp:txBody>
      <dsp:txXfrm>
        <a:off x="28255" y="3022128"/>
        <a:ext cx="3037500" cy="720000"/>
      </dsp:txXfrm>
    </dsp:sp>
    <dsp:sp modelId="{E18264B0-851A-479D-98D4-EC52E57C2BE6}">
      <dsp:nvSpPr>
        <dsp:cNvPr id="0" name=""/>
        <dsp:cNvSpPr/>
      </dsp:nvSpPr>
      <dsp:spPr>
        <a:xfrm>
          <a:off x="4189630" y="592128"/>
          <a:ext cx="1852875" cy="1852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E7D7B-71FA-4C22-849F-E57FBB54414F}">
      <dsp:nvSpPr>
        <dsp:cNvPr id="0" name=""/>
        <dsp:cNvSpPr/>
      </dsp:nvSpPr>
      <dsp:spPr>
        <a:xfrm>
          <a:off x="4584505" y="987003"/>
          <a:ext cx="1063124" cy="10631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EF9C4F-E136-4B0A-95F4-1CD7B76099C0}">
      <dsp:nvSpPr>
        <dsp:cNvPr id="0" name=""/>
        <dsp:cNvSpPr/>
      </dsp:nvSpPr>
      <dsp:spPr>
        <a:xfrm>
          <a:off x="3597318" y="3022128"/>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Conducted NCBI database queries and used python to manipulate and analyze data</a:t>
          </a:r>
        </a:p>
      </dsp:txBody>
      <dsp:txXfrm>
        <a:off x="3597318" y="3022128"/>
        <a:ext cx="3037500" cy="720000"/>
      </dsp:txXfrm>
    </dsp:sp>
    <dsp:sp modelId="{7883050E-7F1A-418F-A3FC-8BBF05AFCEEA}">
      <dsp:nvSpPr>
        <dsp:cNvPr id="0" name=""/>
        <dsp:cNvSpPr/>
      </dsp:nvSpPr>
      <dsp:spPr>
        <a:xfrm>
          <a:off x="7758693" y="592128"/>
          <a:ext cx="1852875" cy="18528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CACED-DA8D-429A-AAAB-B88512B80751}">
      <dsp:nvSpPr>
        <dsp:cNvPr id="0" name=""/>
        <dsp:cNvSpPr/>
      </dsp:nvSpPr>
      <dsp:spPr>
        <a:xfrm>
          <a:off x="8153568" y="987003"/>
          <a:ext cx="1063124" cy="10631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728FA-A176-451A-825E-08DD934E3DAF}">
      <dsp:nvSpPr>
        <dsp:cNvPr id="0" name=""/>
        <dsp:cNvSpPr/>
      </dsp:nvSpPr>
      <dsp:spPr>
        <a:xfrm>
          <a:off x="7166380" y="3022128"/>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Collaborated with Dr. Novikova, a professor and researcher at Buffalo State University to discuss progress and findings</a:t>
          </a:r>
        </a:p>
      </dsp:txBody>
      <dsp:txXfrm>
        <a:off x="7166380" y="3022128"/>
        <a:ext cx="3037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7FE72-73BE-2C49-80E2-AB25BACAC299}" type="datetimeFigureOut">
              <a:rPr lang="en-US" smtClean="0"/>
              <a:t>4/30/24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05321-AC9B-AB4D-90F2-8616BC2634B5}" type="slidenum">
              <a:rPr lang="en-US" smtClean="0"/>
              <a:t>‹#›</a:t>
            </a:fld>
            <a:endParaRPr lang="en-US"/>
          </a:p>
        </p:txBody>
      </p:sp>
    </p:spTree>
    <p:extLst>
      <p:ext uri="{BB962C8B-B14F-4D97-AF65-F5344CB8AC3E}">
        <p14:creationId xmlns:p14="http://schemas.microsoft.com/office/powerpoint/2010/main" val="255086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C05321-AC9B-AB4D-90F2-8616BC2634B5}" type="slidenum">
              <a:rPr lang="en-US" smtClean="0"/>
              <a:t>8</a:t>
            </a:fld>
            <a:endParaRPr lang="en-US"/>
          </a:p>
        </p:txBody>
      </p:sp>
    </p:spTree>
    <p:extLst>
      <p:ext uri="{BB962C8B-B14F-4D97-AF65-F5344CB8AC3E}">
        <p14:creationId xmlns:p14="http://schemas.microsoft.com/office/powerpoint/2010/main" val="419275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62A2-B6CF-67D4-419F-2F32DE30DE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9141C1-CFEC-36F0-2C38-761EA2B164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53A73D-7561-F1A9-5F12-6A1C281CB944}"/>
              </a:ext>
            </a:extLst>
          </p:cNvPr>
          <p:cNvSpPr>
            <a:spLocks noGrp="1"/>
          </p:cNvSpPr>
          <p:nvPr>
            <p:ph type="dt" sz="half" idx="10"/>
          </p:nvPr>
        </p:nvSpPr>
        <p:spPr/>
        <p:txBody>
          <a:bodyPr/>
          <a:lstStyle/>
          <a:p>
            <a:fld id="{98A886AC-5AAC-5D47-93A3-D0D558667A67}" type="datetimeFigureOut">
              <a:rPr lang="en-US" smtClean="0"/>
              <a:t>4/30/24</a:t>
            </a:fld>
            <a:endParaRPr lang="en-US"/>
          </a:p>
        </p:txBody>
      </p:sp>
      <p:sp>
        <p:nvSpPr>
          <p:cNvPr id="5" name="Footer Placeholder 4">
            <a:extLst>
              <a:ext uri="{FF2B5EF4-FFF2-40B4-BE49-F238E27FC236}">
                <a16:creationId xmlns:a16="http://schemas.microsoft.com/office/drawing/2014/main" id="{D1F4811A-EB6D-67D5-90F6-63DD4CCEA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F9B39-DFB2-756C-602C-626C26098EC5}"/>
              </a:ext>
            </a:extLst>
          </p:cNvPr>
          <p:cNvSpPr>
            <a:spLocks noGrp="1"/>
          </p:cNvSpPr>
          <p:nvPr>
            <p:ph type="sldNum" sz="quarter" idx="12"/>
          </p:nvPr>
        </p:nvSpPr>
        <p:spPr/>
        <p:txBody>
          <a:bodyPr/>
          <a:lstStyle/>
          <a:p>
            <a:fld id="{4DD870EE-3E3D-6A42-A7B9-13D24B962D1C}" type="slidenum">
              <a:rPr lang="en-US" smtClean="0"/>
              <a:t>‹#›</a:t>
            </a:fld>
            <a:endParaRPr lang="en-US"/>
          </a:p>
        </p:txBody>
      </p:sp>
    </p:spTree>
    <p:extLst>
      <p:ext uri="{BB962C8B-B14F-4D97-AF65-F5344CB8AC3E}">
        <p14:creationId xmlns:p14="http://schemas.microsoft.com/office/powerpoint/2010/main" val="239847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70DF-4BA4-E346-42BF-7E1FA5A994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D8C6D6-B298-71B5-7BE0-F3F3EB9B4B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62CC6-BF7F-AE31-3CDF-93C8860372E6}"/>
              </a:ext>
            </a:extLst>
          </p:cNvPr>
          <p:cNvSpPr>
            <a:spLocks noGrp="1"/>
          </p:cNvSpPr>
          <p:nvPr>
            <p:ph type="dt" sz="half" idx="10"/>
          </p:nvPr>
        </p:nvSpPr>
        <p:spPr/>
        <p:txBody>
          <a:bodyPr/>
          <a:lstStyle/>
          <a:p>
            <a:fld id="{98A886AC-5AAC-5D47-93A3-D0D558667A67}" type="datetimeFigureOut">
              <a:rPr lang="en-US" smtClean="0"/>
              <a:t>4/30/24</a:t>
            </a:fld>
            <a:endParaRPr lang="en-US"/>
          </a:p>
        </p:txBody>
      </p:sp>
      <p:sp>
        <p:nvSpPr>
          <p:cNvPr id="5" name="Footer Placeholder 4">
            <a:extLst>
              <a:ext uri="{FF2B5EF4-FFF2-40B4-BE49-F238E27FC236}">
                <a16:creationId xmlns:a16="http://schemas.microsoft.com/office/drawing/2014/main" id="{07E1B704-2E4F-DF2E-FF7E-D839F1EB4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EDA46-DA7F-C72F-A911-ED95DC3AD5CB}"/>
              </a:ext>
            </a:extLst>
          </p:cNvPr>
          <p:cNvSpPr>
            <a:spLocks noGrp="1"/>
          </p:cNvSpPr>
          <p:nvPr>
            <p:ph type="sldNum" sz="quarter" idx="12"/>
          </p:nvPr>
        </p:nvSpPr>
        <p:spPr/>
        <p:txBody>
          <a:bodyPr/>
          <a:lstStyle/>
          <a:p>
            <a:fld id="{4DD870EE-3E3D-6A42-A7B9-13D24B962D1C}" type="slidenum">
              <a:rPr lang="en-US" smtClean="0"/>
              <a:t>‹#›</a:t>
            </a:fld>
            <a:endParaRPr lang="en-US"/>
          </a:p>
        </p:txBody>
      </p:sp>
    </p:spTree>
    <p:extLst>
      <p:ext uri="{BB962C8B-B14F-4D97-AF65-F5344CB8AC3E}">
        <p14:creationId xmlns:p14="http://schemas.microsoft.com/office/powerpoint/2010/main" val="309583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43D08-4845-EAA6-A85A-D2930036C2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2D707-E156-AB7B-23BE-D7CE48E3E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9D848-E9B1-1BF7-8D62-0A812156FC57}"/>
              </a:ext>
            </a:extLst>
          </p:cNvPr>
          <p:cNvSpPr>
            <a:spLocks noGrp="1"/>
          </p:cNvSpPr>
          <p:nvPr>
            <p:ph type="dt" sz="half" idx="10"/>
          </p:nvPr>
        </p:nvSpPr>
        <p:spPr/>
        <p:txBody>
          <a:bodyPr/>
          <a:lstStyle/>
          <a:p>
            <a:fld id="{98A886AC-5AAC-5D47-93A3-D0D558667A67}" type="datetimeFigureOut">
              <a:rPr lang="en-US" smtClean="0"/>
              <a:t>4/30/24</a:t>
            </a:fld>
            <a:endParaRPr lang="en-US"/>
          </a:p>
        </p:txBody>
      </p:sp>
      <p:sp>
        <p:nvSpPr>
          <p:cNvPr id="5" name="Footer Placeholder 4">
            <a:extLst>
              <a:ext uri="{FF2B5EF4-FFF2-40B4-BE49-F238E27FC236}">
                <a16:creationId xmlns:a16="http://schemas.microsoft.com/office/drawing/2014/main" id="{9C39A8DA-62A0-3742-1CCA-19996627E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C722C-A8F3-B0B2-95BA-FA3840788D54}"/>
              </a:ext>
            </a:extLst>
          </p:cNvPr>
          <p:cNvSpPr>
            <a:spLocks noGrp="1"/>
          </p:cNvSpPr>
          <p:nvPr>
            <p:ph type="sldNum" sz="quarter" idx="12"/>
          </p:nvPr>
        </p:nvSpPr>
        <p:spPr/>
        <p:txBody>
          <a:bodyPr/>
          <a:lstStyle/>
          <a:p>
            <a:fld id="{4DD870EE-3E3D-6A42-A7B9-13D24B962D1C}" type="slidenum">
              <a:rPr lang="en-US" smtClean="0"/>
              <a:t>‹#›</a:t>
            </a:fld>
            <a:endParaRPr lang="en-US"/>
          </a:p>
        </p:txBody>
      </p:sp>
    </p:spTree>
    <p:extLst>
      <p:ext uri="{BB962C8B-B14F-4D97-AF65-F5344CB8AC3E}">
        <p14:creationId xmlns:p14="http://schemas.microsoft.com/office/powerpoint/2010/main" val="160519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FFCA-A11A-7ACE-55E5-28CD640465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A6B4DC-9410-7A35-D79D-B088D283FD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90752-2D79-4857-6058-C89F2768891E}"/>
              </a:ext>
            </a:extLst>
          </p:cNvPr>
          <p:cNvSpPr>
            <a:spLocks noGrp="1"/>
          </p:cNvSpPr>
          <p:nvPr>
            <p:ph type="dt" sz="half" idx="10"/>
          </p:nvPr>
        </p:nvSpPr>
        <p:spPr/>
        <p:txBody>
          <a:bodyPr/>
          <a:lstStyle/>
          <a:p>
            <a:fld id="{98A886AC-5AAC-5D47-93A3-D0D558667A67}" type="datetimeFigureOut">
              <a:rPr lang="en-US" smtClean="0"/>
              <a:t>4/30/24</a:t>
            </a:fld>
            <a:endParaRPr lang="en-US"/>
          </a:p>
        </p:txBody>
      </p:sp>
      <p:sp>
        <p:nvSpPr>
          <p:cNvPr id="5" name="Footer Placeholder 4">
            <a:extLst>
              <a:ext uri="{FF2B5EF4-FFF2-40B4-BE49-F238E27FC236}">
                <a16:creationId xmlns:a16="http://schemas.microsoft.com/office/drawing/2014/main" id="{71CDB82C-BAB2-C610-ED15-6D02C4D09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85C28-6D64-64E6-4D32-5FAED5A4BC41}"/>
              </a:ext>
            </a:extLst>
          </p:cNvPr>
          <p:cNvSpPr>
            <a:spLocks noGrp="1"/>
          </p:cNvSpPr>
          <p:nvPr>
            <p:ph type="sldNum" sz="quarter" idx="12"/>
          </p:nvPr>
        </p:nvSpPr>
        <p:spPr/>
        <p:txBody>
          <a:bodyPr/>
          <a:lstStyle/>
          <a:p>
            <a:fld id="{4DD870EE-3E3D-6A42-A7B9-13D24B962D1C}" type="slidenum">
              <a:rPr lang="en-US" smtClean="0"/>
              <a:t>‹#›</a:t>
            </a:fld>
            <a:endParaRPr lang="en-US"/>
          </a:p>
        </p:txBody>
      </p:sp>
    </p:spTree>
    <p:extLst>
      <p:ext uri="{BB962C8B-B14F-4D97-AF65-F5344CB8AC3E}">
        <p14:creationId xmlns:p14="http://schemas.microsoft.com/office/powerpoint/2010/main" val="384972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40DA-F798-164D-4DC4-AFE82AD4B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E15959-EB2E-CD82-2AC5-CE269DE35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76A72B-4106-DE82-547D-96FA2B5806B5}"/>
              </a:ext>
            </a:extLst>
          </p:cNvPr>
          <p:cNvSpPr>
            <a:spLocks noGrp="1"/>
          </p:cNvSpPr>
          <p:nvPr>
            <p:ph type="dt" sz="half" idx="10"/>
          </p:nvPr>
        </p:nvSpPr>
        <p:spPr/>
        <p:txBody>
          <a:bodyPr/>
          <a:lstStyle/>
          <a:p>
            <a:fld id="{98A886AC-5AAC-5D47-93A3-D0D558667A67}" type="datetimeFigureOut">
              <a:rPr lang="en-US" smtClean="0"/>
              <a:t>4/30/24</a:t>
            </a:fld>
            <a:endParaRPr lang="en-US"/>
          </a:p>
        </p:txBody>
      </p:sp>
      <p:sp>
        <p:nvSpPr>
          <p:cNvPr id="5" name="Footer Placeholder 4">
            <a:extLst>
              <a:ext uri="{FF2B5EF4-FFF2-40B4-BE49-F238E27FC236}">
                <a16:creationId xmlns:a16="http://schemas.microsoft.com/office/drawing/2014/main" id="{F7C0FCE5-B89F-1BD1-356A-D81A5B03C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00627-BAB1-2FF4-D902-B6FCD3B8D478}"/>
              </a:ext>
            </a:extLst>
          </p:cNvPr>
          <p:cNvSpPr>
            <a:spLocks noGrp="1"/>
          </p:cNvSpPr>
          <p:nvPr>
            <p:ph type="sldNum" sz="quarter" idx="12"/>
          </p:nvPr>
        </p:nvSpPr>
        <p:spPr/>
        <p:txBody>
          <a:bodyPr/>
          <a:lstStyle/>
          <a:p>
            <a:fld id="{4DD870EE-3E3D-6A42-A7B9-13D24B962D1C}" type="slidenum">
              <a:rPr lang="en-US" smtClean="0"/>
              <a:t>‹#›</a:t>
            </a:fld>
            <a:endParaRPr lang="en-US"/>
          </a:p>
        </p:txBody>
      </p:sp>
    </p:spTree>
    <p:extLst>
      <p:ext uri="{BB962C8B-B14F-4D97-AF65-F5344CB8AC3E}">
        <p14:creationId xmlns:p14="http://schemas.microsoft.com/office/powerpoint/2010/main" val="1280934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5683-1F0E-C25A-33BF-7D001AD683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E65809-6798-2ABC-5E15-EE794287B1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BADF2-99B6-3B09-C323-F7F15C83FC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BF24E9-7841-E8B3-FCED-B62DBC57C6A9}"/>
              </a:ext>
            </a:extLst>
          </p:cNvPr>
          <p:cNvSpPr>
            <a:spLocks noGrp="1"/>
          </p:cNvSpPr>
          <p:nvPr>
            <p:ph type="dt" sz="half" idx="10"/>
          </p:nvPr>
        </p:nvSpPr>
        <p:spPr/>
        <p:txBody>
          <a:bodyPr/>
          <a:lstStyle/>
          <a:p>
            <a:fld id="{98A886AC-5AAC-5D47-93A3-D0D558667A67}" type="datetimeFigureOut">
              <a:rPr lang="en-US" smtClean="0"/>
              <a:t>4/30/24</a:t>
            </a:fld>
            <a:endParaRPr lang="en-US"/>
          </a:p>
        </p:txBody>
      </p:sp>
      <p:sp>
        <p:nvSpPr>
          <p:cNvPr id="6" name="Footer Placeholder 5">
            <a:extLst>
              <a:ext uri="{FF2B5EF4-FFF2-40B4-BE49-F238E27FC236}">
                <a16:creationId xmlns:a16="http://schemas.microsoft.com/office/drawing/2014/main" id="{1644F30A-672C-AC81-E62D-5C84BEA9D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95CBF-BE1F-A471-C4D4-57DBA962201E}"/>
              </a:ext>
            </a:extLst>
          </p:cNvPr>
          <p:cNvSpPr>
            <a:spLocks noGrp="1"/>
          </p:cNvSpPr>
          <p:nvPr>
            <p:ph type="sldNum" sz="quarter" idx="12"/>
          </p:nvPr>
        </p:nvSpPr>
        <p:spPr/>
        <p:txBody>
          <a:bodyPr/>
          <a:lstStyle/>
          <a:p>
            <a:fld id="{4DD870EE-3E3D-6A42-A7B9-13D24B962D1C}" type="slidenum">
              <a:rPr lang="en-US" smtClean="0"/>
              <a:t>‹#›</a:t>
            </a:fld>
            <a:endParaRPr lang="en-US"/>
          </a:p>
        </p:txBody>
      </p:sp>
    </p:spTree>
    <p:extLst>
      <p:ext uri="{BB962C8B-B14F-4D97-AF65-F5344CB8AC3E}">
        <p14:creationId xmlns:p14="http://schemas.microsoft.com/office/powerpoint/2010/main" val="196305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1ECE-F366-B625-06BF-83868B94B0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279C21-E97B-327B-6268-E1F6FF654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E077F8-5D3C-9149-E4E4-9EF8E1A38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C69B30-5162-38D6-3D5C-405CBAD0F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80EEBB-98A3-DC31-B04F-DA409EF561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9E3829-ED6A-B066-3266-CDF64D378983}"/>
              </a:ext>
            </a:extLst>
          </p:cNvPr>
          <p:cNvSpPr>
            <a:spLocks noGrp="1"/>
          </p:cNvSpPr>
          <p:nvPr>
            <p:ph type="dt" sz="half" idx="10"/>
          </p:nvPr>
        </p:nvSpPr>
        <p:spPr/>
        <p:txBody>
          <a:bodyPr/>
          <a:lstStyle/>
          <a:p>
            <a:fld id="{98A886AC-5AAC-5D47-93A3-D0D558667A67}" type="datetimeFigureOut">
              <a:rPr lang="en-US" smtClean="0"/>
              <a:t>4/30/24</a:t>
            </a:fld>
            <a:endParaRPr lang="en-US"/>
          </a:p>
        </p:txBody>
      </p:sp>
      <p:sp>
        <p:nvSpPr>
          <p:cNvPr id="8" name="Footer Placeholder 7">
            <a:extLst>
              <a:ext uri="{FF2B5EF4-FFF2-40B4-BE49-F238E27FC236}">
                <a16:creationId xmlns:a16="http://schemas.microsoft.com/office/drawing/2014/main" id="{C724B9C6-9AEC-6B33-0AF4-483458925B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C657E2-53C4-BDBC-70AE-7B2B83D350EE}"/>
              </a:ext>
            </a:extLst>
          </p:cNvPr>
          <p:cNvSpPr>
            <a:spLocks noGrp="1"/>
          </p:cNvSpPr>
          <p:nvPr>
            <p:ph type="sldNum" sz="quarter" idx="12"/>
          </p:nvPr>
        </p:nvSpPr>
        <p:spPr/>
        <p:txBody>
          <a:bodyPr/>
          <a:lstStyle/>
          <a:p>
            <a:fld id="{4DD870EE-3E3D-6A42-A7B9-13D24B962D1C}" type="slidenum">
              <a:rPr lang="en-US" smtClean="0"/>
              <a:t>‹#›</a:t>
            </a:fld>
            <a:endParaRPr lang="en-US"/>
          </a:p>
        </p:txBody>
      </p:sp>
    </p:spTree>
    <p:extLst>
      <p:ext uri="{BB962C8B-B14F-4D97-AF65-F5344CB8AC3E}">
        <p14:creationId xmlns:p14="http://schemas.microsoft.com/office/powerpoint/2010/main" val="274213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78CCA-8C58-1750-2C4D-254DC55F2F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8A804-1BCF-89C2-D5A0-27C31658CCB2}"/>
              </a:ext>
            </a:extLst>
          </p:cNvPr>
          <p:cNvSpPr>
            <a:spLocks noGrp="1"/>
          </p:cNvSpPr>
          <p:nvPr>
            <p:ph type="dt" sz="half" idx="10"/>
          </p:nvPr>
        </p:nvSpPr>
        <p:spPr/>
        <p:txBody>
          <a:bodyPr/>
          <a:lstStyle/>
          <a:p>
            <a:fld id="{98A886AC-5AAC-5D47-93A3-D0D558667A67}" type="datetimeFigureOut">
              <a:rPr lang="en-US" smtClean="0"/>
              <a:t>4/30/24</a:t>
            </a:fld>
            <a:endParaRPr lang="en-US"/>
          </a:p>
        </p:txBody>
      </p:sp>
      <p:sp>
        <p:nvSpPr>
          <p:cNvPr id="4" name="Footer Placeholder 3">
            <a:extLst>
              <a:ext uri="{FF2B5EF4-FFF2-40B4-BE49-F238E27FC236}">
                <a16:creationId xmlns:a16="http://schemas.microsoft.com/office/drawing/2014/main" id="{D0A6C2F2-EE91-B89A-BFD1-BE3874FBFA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1FBF7-FFF2-6E56-AB43-1B2579F02925}"/>
              </a:ext>
            </a:extLst>
          </p:cNvPr>
          <p:cNvSpPr>
            <a:spLocks noGrp="1"/>
          </p:cNvSpPr>
          <p:nvPr>
            <p:ph type="sldNum" sz="quarter" idx="12"/>
          </p:nvPr>
        </p:nvSpPr>
        <p:spPr/>
        <p:txBody>
          <a:bodyPr/>
          <a:lstStyle/>
          <a:p>
            <a:fld id="{4DD870EE-3E3D-6A42-A7B9-13D24B962D1C}" type="slidenum">
              <a:rPr lang="en-US" smtClean="0"/>
              <a:t>‹#›</a:t>
            </a:fld>
            <a:endParaRPr lang="en-US"/>
          </a:p>
        </p:txBody>
      </p:sp>
    </p:spTree>
    <p:extLst>
      <p:ext uri="{BB962C8B-B14F-4D97-AF65-F5344CB8AC3E}">
        <p14:creationId xmlns:p14="http://schemas.microsoft.com/office/powerpoint/2010/main" val="198972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D26D3-45F6-07D4-250C-43DC678041B0}"/>
              </a:ext>
            </a:extLst>
          </p:cNvPr>
          <p:cNvSpPr>
            <a:spLocks noGrp="1"/>
          </p:cNvSpPr>
          <p:nvPr>
            <p:ph type="dt" sz="half" idx="10"/>
          </p:nvPr>
        </p:nvSpPr>
        <p:spPr/>
        <p:txBody>
          <a:bodyPr/>
          <a:lstStyle/>
          <a:p>
            <a:fld id="{98A886AC-5AAC-5D47-93A3-D0D558667A67}" type="datetimeFigureOut">
              <a:rPr lang="en-US" smtClean="0"/>
              <a:t>4/30/24</a:t>
            </a:fld>
            <a:endParaRPr lang="en-US"/>
          </a:p>
        </p:txBody>
      </p:sp>
      <p:sp>
        <p:nvSpPr>
          <p:cNvPr id="3" name="Footer Placeholder 2">
            <a:extLst>
              <a:ext uri="{FF2B5EF4-FFF2-40B4-BE49-F238E27FC236}">
                <a16:creationId xmlns:a16="http://schemas.microsoft.com/office/drawing/2014/main" id="{C3E18C79-2DE3-F114-0281-B3B43E5B61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AF7456-3070-E4EF-7711-C20E83C464B5}"/>
              </a:ext>
            </a:extLst>
          </p:cNvPr>
          <p:cNvSpPr>
            <a:spLocks noGrp="1"/>
          </p:cNvSpPr>
          <p:nvPr>
            <p:ph type="sldNum" sz="quarter" idx="12"/>
          </p:nvPr>
        </p:nvSpPr>
        <p:spPr/>
        <p:txBody>
          <a:bodyPr/>
          <a:lstStyle/>
          <a:p>
            <a:fld id="{4DD870EE-3E3D-6A42-A7B9-13D24B962D1C}" type="slidenum">
              <a:rPr lang="en-US" smtClean="0"/>
              <a:t>‹#›</a:t>
            </a:fld>
            <a:endParaRPr lang="en-US"/>
          </a:p>
        </p:txBody>
      </p:sp>
    </p:spTree>
    <p:extLst>
      <p:ext uri="{BB962C8B-B14F-4D97-AF65-F5344CB8AC3E}">
        <p14:creationId xmlns:p14="http://schemas.microsoft.com/office/powerpoint/2010/main" val="84618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6577-E1DB-711E-BFE0-E2D52C6BB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369FFE-1FB8-5BF1-98B4-AA8B473CD5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1E836F-C859-4112-2AFA-DD56F2655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92026-960B-0CE4-B1E1-0326D2EE82DE}"/>
              </a:ext>
            </a:extLst>
          </p:cNvPr>
          <p:cNvSpPr>
            <a:spLocks noGrp="1"/>
          </p:cNvSpPr>
          <p:nvPr>
            <p:ph type="dt" sz="half" idx="10"/>
          </p:nvPr>
        </p:nvSpPr>
        <p:spPr/>
        <p:txBody>
          <a:bodyPr/>
          <a:lstStyle/>
          <a:p>
            <a:fld id="{98A886AC-5AAC-5D47-93A3-D0D558667A67}" type="datetimeFigureOut">
              <a:rPr lang="en-US" smtClean="0"/>
              <a:t>4/30/24</a:t>
            </a:fld>
            <a:endParaRPr lang="en-US"/>
          </a:p>
        </p:txBody>
      </p:sp>
      <p:sp>
        <p:nvSpPr>
          <p:cNvPr id="6" name="Footer Placeholder 5">
            <a:extLst>
              <a:ext uri="{FF2B5EF4-FFF2-40B4-BE49-F238E27FC236}">
                <a16:creationId xmlns:a16="http://schemas.microsoft.com/office/drawing/2014/main" id="{4E515141-E38F-3E9E-C2AF-EC9D09732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788B5-C544-F2A7-C256-27AAD8563E5D}"/>
              </a:ext>
            </a:extLst>
          </p:cNvPr>
          <p:cNvSpPr>
            <a:spLocks noGrp="1"/>
          </p:cNvSpPr>
          <p:nvPr>
            <p:ph type="sldNum" sz="quarter" idx="12"/>
          </p:nvPr>
        </p:nvSpPr>
        <p:spPr/>
        <p:txBody>
          <a:bodyPr/>
          <a:lstStyle/>
          <a:p>
            <a:fld id="{4DD870EE-3E3D-6A42-A7B9-13D24B962D1C}" type="slidenum">
              <a:rPr lang="en-US" smtClean="0"/>
              <a:t>‹#›</a:t>
            </a:fld>
            <a:endParaRPr lang="en-US"/>
          </a:p>
        </p:txBody>
      </p:sp>
    </p:spTree>
    <p:extLst>
      <p:ext uri="{BB962C8B-B14F-4D97-AF65-F5344CB8AC3E}">
        <p14:creationId xmlns:p14="http://schemas.microsoft.com/office/powerpoint/2010/main" val="87141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866E-E3CA-0759-E137-D92D8EC84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FBBA8C-1693-1FC3-EE63-BC15E631C2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007B0F-283A-61A1-8F77-2FB9EF0BD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4A3EDB-77F3-7DCC-025B-760B52300C51}"/>
              </a:ext>
            </a:extLst>
          </p:cNvPr>
          <p:cNvSpPr>
            <a:spLocks noGrp="1"/>
          </p:cNvSpPr>
          <p:nvPr>
            <p:ph type="dt" sz="half" idx="10"/>
          </p:nvPr>
        </p:nvSpPr>
        <p:spPr/>
        <p:txBody>
          <a:bodyPr/>
          <a:lstStyle/>
          <a:p>
            <a:fld id="{98A886AC-5AAC-5D47-93A3-D0D558667A67}" type="datetimeFigureOut">
              <a:rPr lang="en-US" smtClean="0"/>
              <a:t>4/30/24</a:t>
            </a:fld>
            <a:endParaRPr lang="en-US"/>
          </a:p>
        </p:txBody>
      </p:sp>
      <p:sp>
        <p:nvSpPr>
          <p:cNvPr id="6" name="Footer Placeholder 5">
            <a:extLst>
              <a:ext uri="{FF2B5EF4-FFF2-40B4-BE49-F238E27FC236}">
                <a16:creationId xmlns:a16="http://schemas.microsoft.com/office/drawing/2014/main" id="{5F73B491-72C9-AD08-B31E-DD2D7D30B2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F669A1-014D-6234-611C-9FB0D3EFE6F2}"/>
              </a:ext>
            </a:extLst>
          </p:cNvPr>
          <p:cNvSpPr>
            <a:spLocks noGrp="1"/>
          </p:cNvSpPr>
          <p:nvPr>
            <p:ph type="sldNum" sz="quarter" idx="12"/>
          </p:nvPr>
        </p:nvSpPr>
        <p:spPr/>
        <p:txBody>
          <a:bodyPr/>
          <a:lstStyle/>
          <a:p>
            <a:fld id="{4DD870EE-3E3D-6A42-A7B9-13D24B962D1C}" type="slidenum">
              <a:rPr lang="en-US" smtClean="0"/>
              <a:t>‹#›</a:t>
            </a:fld>
            <a:endParaRPr lang="en-US"/>
          </a:p>
        </p:txBody>
      </p:sp>
    </p:spTree>
    <p:extLst>
      <p:ext uri="{BB962C8B-B14F-4D97-AF65-F5344CB8AC3E}">
        <p14:creationId xmlns:p14="http://schemas.microsoft.com/office/powerpoint/2010/main" val="256158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DA9CC-AAFD-0E79-E222-72B0F6982A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E15742-5A5F-5F99-995A-436E32B5B9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74CEA-3425-041C-C3EF-FDBB27211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886AC-5AAC-5D47-93A3-D0D558667A67}" type="datetimeFigureOut">
              <a:rPr lang="en-US" smtClean="0"/>
              <a:t>4/30/24</a:t>
            </a:fld>
            <a:endParaRPr lang="en-US"/>
          </a:p>
        </p:txBody>
      </p:sp>
      <p:sp>
        <p:nvSpPr>
          <p:cNvPr id="5" name="Footer Placeholder 4">
            <a:extLst>
              <a:ext uri="{FF2B5EF4-FFF2-40B4-BE49-F238E27FC236}">
                <a16:creationId xmlns:a16="http://schemas.microsoft.com/office/drawing/2014/main" id="{064CC178-3A12-6FD9-E3EF-873E099FA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5287D5-0553-FB39-284E-68F99786CB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870EE-3E3D-6A42-A7B9-13D24B962D1C}" type="slidenum">
              <a:rPr lang="en-US" smtClean="0"/>
              <a:t>‹#›</a:t>
            </a:fld>
            <a:endParaRPr lang="en-US"/>
          </a:p>
        </p:txBody>
      </p:sp>
    </p:spTree>
    <p:extLst>
      <p:ext uri="{BB962C8B-B14F-4D97-AF65-F5344CB8AC3E}">
        <p14:creationId xmlns:p14="http://schemas.microsoft.com/office/powerpoint/2010/main" val="505031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52737BC-D540-474C-E6F8-460D57FA7500}"/>
              </a:ext>
            </a:extLst>
          </p:cNvPr>
          <p:cNvSpPr>
            <a:spLocks noGrp="1"/>
          </p:cNvSpPr>
          <p:nvPr>
            <p:ph type="ctrTitle"/>
          </p:nvPr>
        </p:nvSpPr>
        <p:spPr>
          <a:xfrm>
            <a:off x="1314824" y="735106"/>
            <a:ext cx="10053763" cy="2928470"/>
          </a:xfrm>
        </p:spPr>
        <p:txBody>
          <a:bodyPr anchor="b">
            <a:normAutofit/>
          </a:bodyPr>
          <a:lstStyle/>
          <a:p>
            <a:pPr algn="l"/>
            <a:r>
              <a:rPr lang="en-US" sz="4800" b="1" dirty="0">
                <a:solidFill>
                  <a:srgbClr val="FFFFFF"/>
                </a:solidFill>
              </a:rPr>
              <a:t>Intein Misrepresentation: Analyzing NCBI Data for Biotechnological Integrity</a:t>
            </a:r>
            <a:br>
              <a:rPr lang="en-US" sz="4800" dirty="0">
                <a:solidFill>
                  <a:srgbClr val="FFFFFF"/>
                </a:solidFill>
              </a:rPr>
            </a:br>
            <a:endParaRPr lang="en-US" sz="4800" dirty="0">
              <a:solidFill>
                <a:srgbClr val="FFFFFF"/>
              </a:solidFill>
            </a:endParaRPr>
          </a:p>
        </p:txBody>
      </p:sp>
      <p:sp>
        <p:nvSpPr>
          <p:cNvPr id="3" name="Subtitle 2">
            <a:extLst>
              <a:ext uri="{FF2B5EF4-FFF2-40B4-BE49-F238E27FC236}">
                <a16:creationId xmlns:a16="http://schemas.microsoft.com/office/drawing/2014/main" id="{BC4AC844-E453-F632-C418-966C8398536C}"/>
              </a:ext>
            </a:extLst>
          </p:cNvPr>
          <p:cNvSpPr>
            <a:spLocks noGrp="1"/>
          </p:cNvSpPr>
          <p:nvPr>
            <p:ph type="subTitle" idx="1"/>
          </p:nvPr>
        </p:nvSpPr>
        <p:spPr>
          <a:xfrm>
            <a:off x="1350682" y="4870824"/>
            <a:ext cx="10005951" cy="1458258"/>
          </a:xfrm>
        </p:spPr>
        <p:txBody>
          <a:bodyPr anchor="ctr">
            <a:normAutofit/>
          </a:bodyPr>
          <a:lstStyle/>
          <a:p>
            <a:pPr algn="l"/>
            <a:r>
              <a:rPr lang="en-US"/>
              <a:t>Dylan Skalman</a:t>
            </a:r>
          </a:p>
          <a:p>
            <a:pPr algn="l"/>
            <a:r>
              <a:rPr lang="en-US"/>
              <a:t>DSA 688</a:t>
            </a:r>
          </a:p>
        </p:txBody>
      </p:sp>
    </p:spTree>
    <p:extLst>
      <p:ext uri="{BB962C8B-B14F-4D97-AF65-F5344CB8AC3E}">
        <p14:creationId xmlns:p14="http://schemas.microsoft.com/office/powerpoint/2010/main" val="3878045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omputer script on a screen">
            <a:extLst>
              <a:ext uri="{FF2B5EF4-FFF2-40B4-BE49-F238E27FC236}">
                <a16:creationId xmlns:a16="http://schemas.microsoft.com/office/drawing/2014/main" id="{AB8CA965-75C2-880F-F827-5AAC1178CFEC}"/>
              </a:ext>
            </a:extLst>
          </p:cNvPr>
          <p:cNvPicPr>
            <a:picLocks noChangeAspect="1"/>
          </p:cNvPicPr>
          <p:nvPr/>
        </p:nvPicPr>
        <p:blipFill rotWithShape="1">
          <a:blip r:embed="rId2"/>
          <a:srcRect l="24" r="40710" b="-1"/>
          <a:stretch/>
        </p:blipFill>
        <p:spPr>
          <a:xfrm>
            <a:off x="6627223" y="10"/>
            <a:ext cx="5564775" cy="6857990"/>
          </a:xfrm>
          <a:prstGeom prst="rect">
            <a:avLst/>
          </a:prstGeom>
        </p:spPr>
      </p:pic>
      <p:sp useBgFill="1">
        <p:nvSpPr>
          <p:cNvPr id="26" name="Rectangle 2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3208E-AAC9-0D6F-9193-48E227A6FF74}"/>
              </a:ext>
            </a:extLst>
          </p:cNvPr>
          <p:cNvSpPr>
            <a:spLocks noGrp="1"/>
          </p:cNvSpPr>
          <p:nvPr>
            <p:ph type="title"/>
          </p:nvPr>
        </p:nvSpPr>
        <p:spPr>
          <a:xfrm>
            <a:off x="761801" y="328512"/>
            <a:ext cx="4778387" cy="1628970"/>
          </a:xfrm>
        </p:spPr>
        <p:txBody>
          <a:bodyPr anchor="ctr">
            <a:normAutofit/>
          </a:bodyPr>
          <a:lstStyle/>
          <a:p>
            <a:r>
              <a:rPr lang="en-US" sz="4000" dirty="0"/>
              <a:t>Tools Implemented</a:t>
            </a:r>
          </a:p>
        </p:txBody>
      </p:sp>
      <p:sp>
        <p:nvSpPr>
          <p:cNvPr id="3" name="Content Placeholder 2">
            <a:extLst>
              <a:ext uri="{FF2B5EF4-FFF2-40B4-BE49-F238E27FC236}">
                <a16:creationId xmlns:a16="http://schemas.microsoft.com/office/drawing/2014/main" id="{27BD2E20-42B9-E0F1-08ED-5EE1FBB08A77}"/>
              </a:ext>
            </a:extLst>
          </p:cNvPr>
          <p:cNvSpPr>
            <a:spLocks noGrp="1"/>
          </p:cNvSpPr>
          <p:nvPr>
            <p:ph idx="1"/>
          </p:nvPr>
        </p:nvSpPr>
        <p:spPr>
          <a:xfrm>
            <a:off x="0" y="2011669"/>
            <a:ext cx="5791200" cy="4206240"/>
          </a:xfrm>
        </p:spPr>
        <p:txBody>
          <a:bodyPr anchor="ctr">
            <a:normAutofit/>
          </a:bodyPr>
          <a:lstStyle/>
          <a:p>
            <a:r>
              <a:rPr lang="en-US" sz="1700" dirty="0"/>
              <a:t>Data mined was downloaded as a feature table text file for each taxonomy.</a:t>
            </a:r>
          </a:p>
          <a:p>
            <a:endParaRPr lang="en-US" sz="1700" dirty="0"/>
          </a:p>
          <a:p>
            <a:r>
              <a:rPr lang="en-US" sz="1700" dirty="0"/>
              <a:t>Python was used to parse and isolate sequences and their data from these text files, and each data frame was cleaned and joined to make one comprehensive dataset.</a:t>
            </a:r>
          </a:p>
          <a:p>
            <a:endParaRPr lang="en-US" sz="1700" dirty="0"/>
          </a:p>
          <a:p>
            <a:r>
              <a:rPr lang="en-US" sz="1700" dirty="0"/>
              <a:t>Charts and calculations were performed using the </a:t>
            </a:r>
            <a:r>
              <a:rPr lang="en-US" sz="1700" dirty="0" err="1"/>
              <a:t>matplotlib.pyplot</a:t>
            </a:r>
            <a:r>
              <a:rPr lang="en-US" sz="1700" dirty="0"/>
              <a:t> library.</a:t>
            </a:r>
          </a:p>
        </p:txBody>
      </p:sp>
    </p:spTree>
    <p:extLst>
      <p:ext uri="{BB962C8B-B14F-4D97-AF65-F5344CB8AC3E}">
        <p14:creationId xmlns:p14="http://schemas.microsoft.com/office/powerpoint/2010/main" val="2918974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Picture 4" descr="Graph on document with pen">
            <a:extLst>
              <a:ext uri="{FF2B5EF4-FFF2-40B4-BE49-F238E27FC236}">
                <a16:creationId xmlns:a16="http://schemas.microsoft.com/office/drawing/2014/main" id="{A9CA0C15-9074-1937-4368-E3F611F6E37A}"/>
              </a:ext>
            </a:extLst>
          </p:cNvPr>
          <p:cNvPicPr>
            <a:picLocks noChangeAspect="1"/>
          </p:cNvPicPr>
          <p:nvPr/>
        </p:nvPicPr>
        <p:blipFill rotWithShape="1">
          <a:blip r:embed="rId2">
            <a:alphaModFix amt="60000"/>
          </a:blip>
          <a:srcRect t="1511" b="14220"/>
          <a:stretch/>
        </p:blipFill>
        <p:spPr>
          <a:xfrm>
            <a:off x="-1" y="10"/>
            <a:ext cx="12192001" cy="6857990"/>
          </a:xfrm>
          <a:prstGeom prst="rect">
            <a:avLst/>
          </a:prstGeom>
        </p:spPr>
      </p:pic>
      <p:sp>
        <p:nvSpPr>
          <p:cNvPr id="2" name="Title 1">
            <a:extLst>
              <a:ext uri="{FF2B5EF4-FFF2-40B4-BE49-F238E27FC236}">
                <a16:creationId xmlns:a16="http://schemas.microsoft.com/office/drawing/2014/main" id="{3CF5D39A-B66C-6983-3070-0C7425694864}"/>
              </a:ext>
            </a:extLst>
          </p:cNvPr>
          <p:cNvSpPr>
            <a:spLocks noGrp="1"/>
          </p:cNvSpPr>
          <p:nvPr>
            <p:ph type="title"/>
          </p:nvPr>
        </p:nvSpPr>
        <p:spPr>
          <a:xfrm>
            <a:off x="1198181" y="1122363"/>
            <a:ext cx="9795637" cy="2220775"/>
          </a:xfrm>
        </p:spPr>
        <p:txBody>
          <a:bodyPr vert="horz" lIns="91440" tIns="45720" rIns="91440" bIns="45720" rtlCol="0" anchor="b">
            <a:normAutofit/>
          </a:bodyPr>
          <a:lstStyle/>
          <a:p>
            <a:pPr algn="ctr"/>
            <a:r>
              <a:rPr lang="en-US" sz="5200">
                <a:solidFill>
                  <a:srgbClr val="FFFFFF"/>
                </a:solidFill>
              </a:rPr>
              <a:t>Results Section</a:t>
            </a:r>
          </a:p>
        </p:txBody>
      </p:sp>
    </p:spTree>
    <p:extLst>
      <p:ext uri="{BB962C8B-B14F-4D97-AF65-F5344CB8AC3E}">
        <p14:creationId xmlns:p14="http://schemas.microsoft.com/office/powerpoint/2010/main" val="388451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71C7F-670C-35E1-D29E-E010A8AF813C}"/>
              </a:ext>
            </a:extLst>
          </p:cNvPr>
          <p:cNvSpPr>
            <a:spLocks noGrp="1"/>
          </p:cNvSpPr>
          <p:nvPr>
            <p:ph idx="1"/>
          </p:nvPr>
        </p:nvSpPr>
        <p:spPr>
          <a:xfrm>
            <a:off x="411061" y="5506143"/>
            <a:ext cx="10967906" cy="1187042"/>
          </a:xfrm>
        </p:spPr>
        <p:txBody>
          <a:bodyPr>
            <a:normAutofit lnSpcReduction="10000"/>
          </a:bodyPr>
          <a:lstStyle/>
          <a:p>
            <a:pPr marL="0" indent="0">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From Figure 1A, out of 506 intein containing protein records, 57.3% (290 records) were present on NCBI’s database and 42.7% (216 records) were missing. Of the 290 present records, 216 were accurate, including an intein region in the protein sequence while 74 were inaccurate, lacking the mention of an intein in the sequence of the protein. </a:t>
            </a:r>
          </a:p>
          <a:p>
            <a:endParaRPr lang="en-US" dirty="0"/>
          </a:p>
        </p:txBody>
      </p:sp>
      <p:sp>
        <p:nvSpPr>
          <p:cNvPr id="6" name="TextBox 5">
            <a:extLst>
              <a:ext uri="{FF2B5EF4-FFF2-40B4-BE49-F238E27FC236}">
                <a16:creationId xmlns:a16="http://schemas.microsoft.com/office/drawing/2014/main" id="{72EC7282-8DD8-3C6D-01B0-6FE20E747105}"/>
              </a:ext>
            </a:extLst>
          </p:cNvPr>
          <p:cNvSpPr txBox="1"/>
          <p:nvPr/>
        </p:nvSpPr>
        <p:spPr>
          <a:xfrm>
            <a:off x="1103851" y="120657"/>
            <a:ext cx="9984297" cy="523220"/>
          </a:xfrm>
          <a:prstGeom prst="rect">
            <a:avLst/>
          </a:prstGeom>
          <a:noFill/>
        </p:spPr>
        <p:txBody>
          <a:bodyPr wrap="square" rtlCol="0">
            <a:spAutoFit/>
          </a:bodyPr>
          <a:lstStyle/>
          <a:p>
            <a:r>
              <a:rPr lang="en-US" sz="2800" b="1" dirty="0"/>
              <a:t>NCBI Intein Sequences Acquired From Dr. </a:t>
            </a:r>
            <a:r>
              <a:rPr lang="en-US" sz="2800" b="1" dirty="0" err="1"/>
              <a:t>Novikova’s</a:t>
            </a:r>
            <a:r>
              <a:rPr lang="en-US" sz="2800" b="1" dirty="0"/>
              <a:t> Dataset</a:t>
            </a:r>
          </a:p>
        </p:txBody>
      </p:sp>
      <p:pic>
        <p:nvPicPr>
          <p:cNvPr id="2" name="Picture 1" descr="A graph of a number of dataset records&#10;&#10;Description automatically generated">
            <a:extLst>
              <a:ext uri="{FF2B5EF4-FFF2-40B4-BE49-F238E27FC236}">
                <a16:creationId xmlns:a16="http://schemas.microsoft.com/office/drawing/2014/main" id="{17FE5089-EEE1-A95C-6D63-B886913A10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8004" y="758336"/>
            <a:ext cx="4889863" cy="3876801"/>
          </a:xfrm>
          <a:prstGeom prst="rect">
            <a:avLst/>
          </a:prstGeom>
          <a:noFill/>
          <a:ln>
            <a:noFill/>
          </a:ln>
        </p:spPr>
      </p:pic>
      <p:sp>
        <p:nvSpPr>
          <p:cNvPr id="20" name="TextBox 19">
            <a:extLst>
              <a:ext uri="{FF2B5EF4-FFF2-40B4-BE49-F238E27FC236}">
                <a16:creationId xmlns:a16="http://schemas.microsoft.com/office/drawing/2014/main" id="{34EF3F0A-9B3D-D2ED-AB52-565401B367DD}"/>
              </a:ext>
            </a:extLst>
          </p:cNvPr>
          <p:cNvSpPr txBox="1"/>
          <p:nvPr/>
        </p:nvSpPr>
        <p:spPr>
          <a:xfrm>
            <a:off x="6767969" y="4564930"/>
            <a:ext cx="4519898" cy="707886"/>
          </a:xfrm>
          <a:prstGeom prst="rect">
            <a:avLst/>
          </a:prstGeom>
          <a:noFill/>
        </p:spPr>
        <p:txBody>
          <a:bodyPr wrap="square">
            <a:spAutoFit/>
          </a:bodyPr>
          <a:lstStyle/>
          <a:p>
            <a:r>
              <a:rPr lang="en-US" sz="1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1B. </a:t>
            </a:r>
            <a:r>
              <a:rPr lang="en-US" sz="1000" dirty="0">
                <a:effectLst/>
                <a:latin typeface="Calibri" panose="020F0502020204030204" pitchFamily="34" charset="0"/>
                <a:ea typeface="Calibri" panose="020F0502020204030204" pitchFamily="34" charset="0"/>
                <a:cs typeface="Times New Roman" panose="02020603050405020304" pitchFamily="18" charset="0"/>
              </a:rPr>
              <a:t>Bar chart showing the count of accurate intein containing protein records obtained from the intein dataset when searched on NCBI. For an intein containing protein records to be accurate, the word “intein” must be included in the protein description or sequence.</a:t>
            </a:r>
            <a:r>
              <a:rPr lang="en-US" sz="1000" dirty="0">
                <a:effectLst/>
              </a:rPr>
              <a:t> </a:t>
            </a:r>
            <a:endParaRPr lang="en-US" sz="1000" dirty="0"/>
          </a:p>
        </p:txBody>
      </p:sp>
      <p:pic>
        <p:nvPicPr>
          <p:cNvPr id="21" name="Picture 20" descr="A red and blue graph&#10;&#10;Description automatically generated">
            <a:extLst>
              <a:ext uri="{FF2B5EF4-FFF2-40B4-BE49-F238E27FC236}">
                <a16:creationId xmlns:a16="http://schemas.microsoft.com/office/drawing/2014/main" id="{433A05A2-869B-9F41-07BB-A30ABB5AE9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266" y="829858"/>
            <a:ext cx="4889862" cy="3876800"/>
          </a:xfrm>
          <a:prstGeom prst="rect">
            <a:avLst/>
          </a:prstGeom>
          <a:noFill/>
          <a:ln>
            <a:noFill/>
          </a:ln>
        </p:spPr>
      </p:pic>
      <p:sp>
        <p:nvSpPr>
          <p:cNvPr id="23" name="TextBox 22">
            <a:extLst>
              <a:ext uri="{FF2B5EF4-FFF2-40B4-BE49-F238E27FC236}">
                <a16:creationId xmlns:a16="http://schemas.microsoft.com/office/drawing/2014/main" id="{F2D8D446-E647-39B8-24DF-00509133497C}"/>
              </a:ext>
            </a:extLst>
          </p:cNvPr>
          <p:cNvSpPr txBox="1"/>
          <p:nvPr/>
        </p:nvSpPr>
        <p:spPr>
          <a:xfrm>
            <a:off x="178266" y="4635137"/>
            <a:ext cx="4755487" cy="400110"/>
          </a:xfrm>
          <a:prstGeom prst="rect">
            <a:avLst/>
          </a:prstGeom>
          <a:noFill/>
        </p:spPr>
        <p:txBody>
          <a:bodyPr wrap="square">
            <a:spAutoFit/>
          </a:bodyPr>
          <a:lstStyle/>
          <a:p>
            <a:pPr marL="0" marR="0" algn="ctr">
              <a:spcBef>
                <a:spcPts val="0"/>
              </a:spcBef>
              <a:spcAft>
                <a:spcPts val="0"/>
              </a:spcAft>
            </a:pPr>
            <a:r>
              <a:rPr lang="en-US" sz="10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1A.</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Bar chart showing the count of present and absent intein containing protein records obtained from intein dataset on NCBI.</a:t>
            </a:r>
          </a:p>
        </p:txBody>
      </p:sp>
    </p:spTree>
    <p:extLst>
      <p:ext uri="{BB962C8B-B14F-4D97-AF65-F5344CB8AC3E}">
        <p14:creationId xmlns:p14="http://schemas.microsoft.com/office/powerpoint/2010/main" val="342687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FDCD9-6059-53BE-1C0D-99BF44E83853}"/>
              </a:ext>
            </a:extLst>
          </p:cNvPr>
          <p:cNvSpPr>
            <a:spLocks noGrp="1"/>
          </p:cNvSpPr>
          <p:nvPr>
            <p:ph type="title"/>
          </p:nvPr>
        </p:nvSpPr>
        <p:spPr>
          <a:xfrm>
            <a:off x="572493" y="238539"/>
            <a:ext cx="11018520" cy="1434415"/>
          </a:xfrm>
        </p:spPr>
        <p:txBody>
          <a:bodyPr anchor="b">
            <a:normAutofit/>
          </a:bodyPr>
          <a:lstStyle/>
          <a:p>
            <a:r>
              <a:rPr lang="en-US" sz="5400" dirty="0"/>
              <a:t>Records Mined From NCBI</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F8389B-B19A-398A-2040-5BA233C3F6C2}"/>
              </a:ext>
            </a:extLst>
          </p:cNvPr>
          <p:cNvSpPr>
            <a:spLocks noGrp="1"/>
          </p:cNvSpPr>
          <p:nvPr>
            <p:ph idx="1"/>
          </p:nvPr>
        </p:nvSpPr>
        <p:spPr>
          <a:xfrm>
            <a:off x="572493" y="2071316"/>
            <a:ext cx="6713552" cy="4119172"/>
          </a:xfrm>
        </p:spPr>
        <p:txBody>
          <a:bodyPr anchor="t">
            <a:normAutofit/>
          </a:bodyPr>
          <a:lstStyle/>
          <a:p>
            <a:pPr marL="285750" indent="-285750" defTabSz="502920">
              <a:spcAft>
                <a:spcPts val="600"/>
              </a:spcAft>
            </a:pPr>
            <a:r>
              <a:rPr lang="en-US" sz="1900" dirty="0"/>
              <a:t>A total of 3100 protein records were mined from NCBI and were filtered for those that had a  “PRK07773” region in their description as this is an intein annotating profile.</a:t>
            </a:r>
            <a:endParaRPr lang="en-US" sz="1900" kern="1200" dirty="0">
              <a:latin typeface="+mn-lt"/>
              <a:ea typeface="+mn-ea"/>
              <a:cs typeface="+mn-cs"/>
            </a:endParaRPr>
          </a:p>
          <a:p>
            <a:pPr marL="285750" indent="-285750" defTabSz="502920">
              <a:spcAft>
                <a:spcPts val="600"/>
              </a:spcAft>
              <a:buFont typeface="Arial" panose="020B0604020202020204" pitchFamily="34" charset="0"/>
              <a:buChar char="•"/>
            </a:pPr>
            <a:endParaRPr lang="en-US" sz="1900" dirty="0"/>
          </a:p>
          <a:p>
            <a:pPr marL="285750" indent="-285750" defTabSz="502920">
              <a:spcAft>
                <a:spcPts val="600"/>
              </a:spcAft>
              <a:buFont typeface="Arial" panose="020B0604020202020204" pitchFamily="34" charset="0"/>
              <a:buChar char="•"/>
            </a:pPr>
            <a:r>
              <a:rPr lang="en-US" sz="1900" kern="1200" dirty="0">
                <a:highlight>
                  <a:srgbClr val="FFFF00"/>
                </a:highlight>
                <a:latin typeface="+mn-lt"/>
                <a:ea typeface="+mn-ea"/>
                <a:cs typeface="+mn-cs"/>
              </a:rPr>
              <a:t>83.3% </a:t>
            </a:r>
            <a:r>
              <a:rPr lang="en-US" sz="1900" kern="1200" dirty="0">
                <a:latin typeface="+mn-lt"/>
                <a:ea typeface="+mn-ea"/>
                <a:cs typeface="+mn-cs"/>
              </a:rPr>
              <a:t>(986 of 1184) of actinmycetota records, </a:t>
            </a:r>
            <a:r>
              <a:rPr lang="en-US" sz="1900" kern="1200" dirty="0">
                <a:highlight>
                  <a:srgbClr val="FFFF00"/>
                </a:highlight>
                <a:latin typeface="+mn-lt"/>
                <a:ea typeface="+mn-ea"/>
                <a:cs typeface="+mn-cs"/>
              </a:rPr>
              <a:t>7.1%</a:t>
            </a:r>
            <a:r>
              <a:rPr lang="en-US" sz="1900" kern="1200" dirty="0">
                <a:latin typeface="+mn-lt"/>
                <a:ea typeface="+mn-ea"/>
                <a:cs typeface="+mn-cs"/>
              </a:rPr>
              <a:t> (43 or 605) of eukaryota records and </a:t>
            </a:r>
            <a:r>
              <a:rPr lang="en-US" sz="1900" kern="1200" dirty="0">
                <a:highlight>
                  <a:srgbClr val="FFFF00"/>
                </a:highlight>
                <a:latin typeface="+mn-lt"/>
                <a:ea typeface="+mn-ea"/>
                <a:cs typeface="+mn-cs"/>
              </a:rPr>
              <a:t>20.4%</a:t>
            </a:r>
            <a:r>
              <a:rPr lang="en-US" sz="1900" kern="1200" dirty="0">
                <a:latin typeface="+mn-lt"/>
                <a:ea typeface="+mn-ea"/>
                <a:cs typeface="+mn-cs"/>
              </a:rPr>
              <a:t> (268 of 1311) pseudomonadata records contained the PRK07773 annotation.</a:t>
            </a:r>
          </a:p>
          <a:p>
            <a:pPr defTabSz="502920">
              <a:spcAft>
                <a:spcPts val="600"/>
              </a:spcAft>
            </a:pPr>
            <a:endParaRPr lang="en-US" sz="1900" dirty="0"/>
          </a:p>
          <a:p>
            <a:pPr marL="285750" indent="-285750" defTabSz="502920">
              <a:spcAft>
                <a:spcPts val="600"/>
              </a:spcAft>
              <a:buFont typeface="Arial" panose="020B0604020202020204" pitchFamily="34" charset="0"/>
              <a:buChar char="•"/>
            </a:pPr>
            <a:r>
              <a:rPr lang="en-US" sz="1900" kern="1200" dirty="0">
                <a:highlight>
                  <a:srgbClr val="FFFF00"/>
                </a:highlight>
                <a:latin typeface="+mn-lt"/>
                <a:ea typeface="+mn-ea"/>
                <a:cs typeface="+mn-cs"/>
              </a:rPr>
              <a:t>41.8% </a:t>
            </a:r>
            <a:r>
              <a:rPr lang="en-US" sz="1900" kern="1200" dirty="0">
                <a:latin typeface="+mn-lt"/>
                <a:ea typeface="+mn-ea"/>
                <a:cs typeface="+mn-cs"/>
              </a:rPr>
              <a:t>(1297 of 3100 fetched records) contained the PRK07773 profile. Of these records 411 mentioned an intein in their description while 886 did not.</a:t>
            </a:r>
            <a:endParaRPr lang="en-US" sz="1900" dirty="0"/>
          </a:p>
        </p:txBody>
      </p:sp>
      <p:pic>
        <p:nvPicPr>
          <p:cNvPr id="5" name="Content Placeholder 3" descr="A graph of a bar chart&#10;&#10;Description automatically generated">
            <a:extLst>
              <a:ext uri="{FF2B5EF4-FFF2-40B4-BE49-F238E27FC236}">
                <a16:creationId xmlns:a16="http://schemas.microsoft.com/office/drawing/2014/main" id="{E134509F-BCE2-CC20-3EB3-30BF7C73B7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8411" y="1911493"/>
            <a:ext cx="4418174" cy="3504440"/>
          </a:xfrm>
          <a:prstGeom prst="rect">
            <a:avLst/>
          </a:prstGeom>
          <a:noFill/>
          <a:ln>
            <a:noFill/>
          </a:ln>
        </p:spPr>
      </p:pic>
      <p:sp>
        <p:nvSpPr>
          <p:cNvPr id="6" name="TextBox 5">
            <a:extLst>
              <a:ext uri="{FF2B5EF4-FFF2-40B4-BE49-F238E27FC236}">
                <a16:creationId xmlns:a16="http://schemas.microsoft.com/office/drawing/2014/main" id="{C90E5071-2856-4F56-D5A0-E19F5F5E2174}"/>
              </a:ext>
            </a:extLst>
          </p:cNvPr>
          <p:cNvSpPr txBox="1"/>
          <p:nvPr/>
        </p:nvSpPr>
        <p:spPr>
          <a:xfrm>
            <a:off x="7858538" y="5627594"/>
            <a:ext cx="4278065" cy="646331"/>
          </a:xfrm>
          <a:prstGeom prst="rect">
            <a:avLst/>
          </a:prstGeom>
          <a:noFill/>
        </p:spPr>
        <p:txBody>
          <a:bodyPr wrap="square">
            <a:spAutoFit/>
          </a:bodyPr>
          <a:lstStyle/>
          <a:p>
            <a:pPr algn="ctr" defTabSz="502920">
              <a:spcAft>
                <a:spcPts val="600"/>
              </a:spcAft>
            </a:pPr>
            <a:r>
              <a:rPr lang="en-US" sz="900" kern="100" dirty="0">
                <a:solidFill>
                  <a:srgbClr val="1453A3"/>
                </a:solidFill>
                <a:latin typeface="Calibri" panose="020F0502020204030204" pitchFamily="34" charset="0"/>
                <a:ea typeface="+mn-ea"/>
                <a:cs typeface="Times New Roman" panose="02020603050405020304" pitchFamily="18" charset="0"/>
              </a:rPr>
              <a:t>2A.</a:t>
            </a:r>
            <a:r>
              <a:rPr lang="en-US" sz="900" kern="100" dirty="0">
                <a:solidFill>
                  <a:schemeClr val="tx1"/>
                </a:solidFill>
                <a:latin typeface="Calibri" panose="020F0502020204030204" pitchFamily="34" charset="0"/>
                <a:ea typeface="+mn-ea"/>
                <a:cs typeface="Times New Roman" panose="02020603050405020304" pitchFamily="18" charset="0"/>
              </a:rPr>
              <a:t> Bar chart showing the count of accurate intein containing protein records obtained from actinomycetota, </a:t>
            </a:r>
            <a:r>
              <a:rPr lang="en-US" sz="900" kern="100" dirty="0" err="1">
                <a:solidFill>
                  <a:schemeClr val="tx1"/>
                </a:solidFill>
                <a:latin typeface="Calibri" panose="020F0502020204030204" pitchFamily="34" charset="0"/>
                <a:ea typeface="+mn-ea"/>
                <a:cs typeface="Times New Roman" panose="02020603050405020304" pitchFamily="18" charset="0"/>
              </a:rPr>
              <a:t>eukarryota</a:t>
            </a:r>
            <a:r>
              <a:rPr lang="en-US" sz="900" kern="100" dirty="0">
                <a:solidFill>
                  <a:schemeClr val="tx1"/>
                </a:solidFill>
                <a:latin typeface="Calibri" panose="020F0502020204030204" pitchFamily="34" charset="0"/>
                <a:ea typeface="+mn-ea"/>
                <a:cs typeface="Times New Roman" panose="02020603050405020304" pitchFamily="18" charset="0"/>
              </a:rPr>
              <a:t> and pseudomonadata taxonomies with filters applied on NCBI. For an intein related protein record to be accurate, the word “intein” must be included in the protein sequence.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99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EEE66E-6EB7-1437-FFC2-85AD09DDD2D6}"/>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Sources of NCBI Protein Records</a:t>
            </a:r>
          </a:p>
        </p:txBody>
      </p:sp>
      <p:pic>
        <p:nvPicPr>
          <p:cNvPr id="4" name="Content Placeholder 3" descr="A graph of sources of correct protein records&#10;&#10;Description automatically generated">
            <a:extLst>
              <a:ext uri="{FF2B5EF4-FFF2-40B4-BE49-F238E27FC236}">
                <a16:creationId xmlns:a16="http://schemas.microsoft.com/office/drawing/2014/main" id="{F7F78C09-D777-2C48-8215-3F96CE5D57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4825" y="1736184"/>
            <a:ext cx="3623651" cy="2874235"/>
          </a:xfrm>
          <a:prstGeom prst="rect">
            <a:avLst/>
          </a:prstGeom>
          <a:noFill/>
          <a:ln>
            <a:noFill/>
          </a:ln>
        </p:spPr>
      </p:pic>
      <p:sp>
        <p:nvSpPr>
          <p:cNvPr id="6" name="TextBox 5">
            <a:extLst>
              <a:ext uri="{FF2B5EF4-FFF2-40B4-BE49-F238E27FC236}">
                <a16:creationId xmlns:a16="http://schemas.microsoft.com/office/drawing/2014/main" id="{E28EC8A9-B659-FD64-EB13-EBF7C2BFB170}"/>
              </a:ext>
            </a:extLst>
          </p:cNvPr>
          <p:cNvSpPr txBox="1"/>
          <p:nvPr/>
        </p:nvSpPr>
        <p:spPr>
          <a:xfrm>
            <a:off x="8284153" y="4595868"/>
            <a:ext cx="3488287" cy="470898"/>
          </a:xfrm>
          <a:prstGeom prst="rect">
            <a:avLst/>
          </a:prstGeom>
          <a:noFill/>
        </p:spPr>
        <p:txBody>
          <a:bodyPr wrap="square">
            <a:spAutoFit/>
          </a:bodyPr>
          <a:lstStyle/>
          <a:p>
            <a:pPr algn="ctr" defTabSz="749808">
              <a:spcAft>
                <a:spcPts val="600"/>
              </a:spcAft>
            </a:pPr>
            <a:r>
              <a:rPr lang="en-US" sz="820" kern="100" dirty="0">
                <a:solidFill>
                  <a:srgbClr val="1453A3"/>
                </a:solidFill>
                <a:latin typeface="Calibri" panose="020F0502020204030204" pitchFamily="34" charset="0"/>
                <a:ea typeface="+mn-ea"/>
                <a:cs typeface="Times New Roman" panose="02020603050405020304" pitchFamily="18" charset="0"/>
              </a:rPr>
              <a:t>2B</a:t>
            </a:r>
            <a:r>
              <a:rPr lang="en-US" sz="820" kern="100" dirty="0">
                <a:solidFill>
                  <a:schemeClr val="tx1"/>
                </a:solidFill>
                <a:latin typeface="Calibri" panose="020F0502020204030204" pitchFamily="34" charset="0"/>
                <a:ea typeface="+mn-ea"/>
                <a:cs typeface="Times New Roman" panose="02020603050405020304" pitchFamily="18" charset="0"/>
              </a:rPr>
              <a:t>. Bar chart showing the count of sources for correctly represented intein containing protein records obtained from actinomycetota, eukaryota and pseudomonadata taxonomies mined from NCBI.</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graph of a number of sources&#10;&#10;Description automatically generated with medium confidence">
            <a:extLst>
              <a:ext uri="{FF2B5EF4-FFF2-40B4-BE49-F238E27FC236}">
                <a16:creationId xmlns:a16="http://schemas.microsoft.com/office/drawing/2014/main" id="{E62334D6-DBDC-9F51-8C28-FCAB3F833C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3276" y="1736185"/>
            <a:ext cx="3623651" cy="2872917"/>
          </a:xfrm>
          <a:prstGeom prst="rect">
            <a:avLst/>
          </a:prstGeom>
          <a:noFill/>
          <a:ln>
            <a:noFill/>
          </a:ln>
        </p:spPr>
      </p:pic>
      <p:sp>
        <p:nvSpPr>
          <p:cNvPr id="11" name="TextBox 10">
            <a:extLst>
              <a:ext uri="{FF2B5EF4-FFF2-40B4-BE49-F238E27FC236}">
                <a16:creationId xmlns:a16="http://schemas.microsoft.com/office/drawing/2014/main" id="{FB27EF97-9364-9B78-7E75-C3CD4385B10F}"/>
              </a:ext>
            </a:extLst>
          </p:cNvPr>
          <p:cNvSpPr txBox="1"/>
          <p:nvPr/>
        </p:nvSpPr>
        <p:spPr>
          <a:xfrm>
            <a:off x="4434922" y="4609101"/>
            <a:ext cx="3429672" cy="470898"/>
          </a:xfrm>
          <a:prstGeom prst="rect">
            <a:avLst/>
          </a:prstGeom>
          <a:noFill/>
        </p:spPr>
        <p:txBody>
          <a:bodyPr wrap="square">
            <a:spAutoFit/>
          </a:bodyPr>
          <a:lstStyle/>
          <a:p>
            <a:pPr algn="ctr" defTabSz="749808">
              <a:spcAft>
                <a:spcPts val="600"/>
              </a:spcAft>
            </a:pPr>
            <a:r>
              <a:rPr lang="en-US" sz="820" kern="100" dirty="0">
                <a:solidFill>
                  <a:srgbClr val="1453A3"/>
                </a:solidFill>
                <a:latin typeface="Calibri" panose="020F0502020204030204" pitchFamily="34" charset="0"/>
                <a:ea typeface="+mn-ea"/>
                <a:cs typeface="Times New Roman" panose="02020603050405020304" pitchFamily="18" charset="0"/>
              </a:rPr>
              <a:t>2C. </a:t>
            </a:r>
            <a:r>
              <a:rPr lang="en-US" sz="820" kern="100" dirty="0">
                <a:solidFill>
                  <a:schemeClr val="tx1"/>
                </a:solidFill>
                <a:latin typeface="Calibri" panose="020F0502020204030204" pitchFamily="34" charset="0"/>
                <a:ea typeface="+mn-ea"/>
                <a:cs typeface="Times New Roman" panose="02020603050405020304" pitchFamily="18" charset="0"/>
              </a:rPr>
              <a:t>Bar chart showing the count of sources for misrepresented intein containing protein records obtained from actinomycetota, eukaryota and pseudomonadata taxonomies mined from NCBI.</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157351C-3F57-BAFE-B972-70336E8ACFFF}"/>
              </a:ext>
            </a:extLst>
          </p:cNvPr>
          <p:cNvSpPr txBox="1"/>
          <p:nvPr/>
        </p:nvSpPr>
        <p:spPr>
          <a:xfrm>
            <a:off x="596538" y="5801249"/>
            <a:ext cx="10998924" cy="707886"/>
          </a:xfrm>
          <a:prstGeom prst="rect">
            <a:avLst/>
          </a:prstGeom>
          <a:noFill/>
        </p:spPr>
        <p:txBody>
          <a:bodyPr wrap="square">
            <a:spAutoFit/>
          </a:bodyPr>
          <a:lstStyle/>
          <a:p>
            <a:pPr defTabSz="749808">
              <a:spcAft>
                <a:spcPts val="600"/>
              </a:spcAft>
            </a:pPr>
            <a:r>
              <a:rPr lang="en-US" sz="2000" kern="100" dirty="0">
                <a:solidFill>
                  <a:schemeClr val="tx1"/>
                </a:solidFill>
                <a:latin typeface="Calibri" panose="020F0502020204030204" pitchFamily="34" charset="0"/>
                <a:ea typeface="+mn-ea"/>
                <a:cs typeface="Times New Roman" panose="02020603050405020304" pitchFamily="18" charset="0"/>
              </a:rPr>
              <a:t>Records on NCBI come from a variety of different contributors. The majority of sources for accurate, inaccurate and </a:t>
            </a:r>
            <a:r>
              <a:rPr lang="en-US" sz="2000" kern="100" dirty="0">
                <a:latin typeface="Calibri" panose="020F0502020204030204" pitchFamily="34" charset="0"/>
                <a:cs typeface="Times New Roman" panose="02020603050405020304" pitchFamily="18" charset="0"/>
              </a:rPr>
              <a:t>PRK07773 lacking </a:t>
            </a:r>
            <a:r>
              <a:rPr lang="en-US" sz="2000" kern="100" dirty="0">
                <a:solidFill>
                  <a:schemeClr val="tx1"/>
                </a:solidFill>
                <a:latin typeface="Calibri" panose="020F0502020204030204" pitchFamily="34" charset="0"/>
                <a:ea typeface="+mn-ea"/>
                <a:cs typeface="Times New Roman" panose="02020603050405020304" pitchFamily="18" charset="0"/>
              </a:rPr>
              <a:t>protein records were GenBank and </a:t>
            </a:r>
            <a:r>
              <a:rPr lang="en-US" sz="2000" kern="100" dirty="0" err="1">
                <a:solidFill>
                  <a:schemeClr val="tx1"/>
                </a:solidFill>
                <a:latin typeface="Calibri" panose="020F0502020204030204" pitchFamily="34" charset="0"/>
                <a:ea typeface="+mn-ea"/>
                <a:cs typeface="Times New Roman" panose="02020603050405020304" pitchFamily="18" charset="0"/>
              </a:rPr>
              <a:t>RefSeq</a:t>
            </a:r>
            <a:r>
              <a:rPr lang="en-US" sz="2000" kern="100" dirty="0">
                <a:solidFill>
                  <a:schemeClr val="tx1"/>
                </a:solidFill>
                <a:latin typeface="Calibri" panose="020F0502020204030204" pitchFamily="34" charset="0"/>
                <a:ea typeface="+mn-ea"/>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3931446-E116-B314-3881-BF82E8E56E1D}"/>
              </a:ext>
            </a:extLst>
          </p:cNvPr>
          <p:cNvPicPr>
            <a:picLocks noChangeAspect="1"/>
          </p:cNvPicPr>
          <p:nvPr/>
        </p:nvPicPr>
        <p:blipFill>
          <a:blip r:embed="rId4"/>
          <a:stretch>
            <a:fillRect/>
          </a:stretch>
        </p:blipFill>
        <p:spPr>
          <a:xfrm>
            <a:off x="241253" y="1736184"/>
            <a:ext cx="3892964" cy="2872917"/>
          </a:xfrm>
          <a:prstGeom prst="rect">
            <a:avLst/>
          </a:prstGeom>
        </p:spPr>
      </p:pic>
      <p:sp>
        <p:nvSpPr>
          <p:cNvPr id="8" name="TextBox 7">
            <a:extLst>
              <a:ext uri="{FF2B5EF4-FFF2-40B4-BE49-F238E27FC236}">
                <a16:creationId xmlns:a16="http://schemas.microsoft.com/office/drawing/2014/main" id="{6D45CDD7-A33B-0BC2-DAB3-337496A19948}"/>
              </a:ext>
            </a:extLst>
          </p:cNvPr>
          <p:cNvSpPr txBox="1"/>
          <p:nvPr/>
        </p:nvSpPr>
        <p:spPr>
          <a:xfrm>
            <a:off x="472899" y="4609101"/>
            <a:ext cx="3429672" cy="470898"/>
          </a:xfrm>
          <a:prstGeom prst="rect">
            <a:avLst/>
          </a:prstGeom>
          <a:noFill/>
        </p:spPr>
        <p:txBody>
          <a:bodyPr wrap="square">
            <a:spAutoFit/>
          </a:bodyPr>
          <a:lstStyle/>
          <a:p>
            <a:pPr algn="ctr" defTabSz="749808">
              <a:spcAft>
                <a:spcPts val="600"/>
              </a:spcAft>
            </a:pPr>
            <a:r>
              <a:rPr lang="en-US" sz="820" kern="100" dirty="0">
                <a:solidFill>
                  <a:srgbClr val="1453A3"/>
                </a:solidFill>
                <a:latin typeface="Calibri" panose="020F0502020204030204" pitchFamily="34" charset="0"/>
                <a:ea typeface="+mn-ea"/>
                <a:cs typeface="Times New Roman" panose="02020603050405020304" pitchFamily="18" charset="0"/>
              </a:rPr>
              <a:t>3A. </a:t>
            </a:r>
            <a:r>
              <a:rPr lang="en-US" sz="820" kern="100" dirty="0">
                <a:solidFill>
                  <a:schemeClr val="tx1"/>
                </a:solidFill>
                <a:latin typeface="Calibri" panose="020F0502020204030204" pitchFamily="34" charset="0"/>
                <a:ea typeface="+mn-ea"/>
                <a:cs typeface="Times New Roman" panose="02020603050405020304" pitchFamily="18" charset="0"/>
              </a:rPr>
              <a:t>Bar chart showing the count of non PRK07773 protein records sources obtained from actinomycetota, eukaryota and pseudomonadata taxonomies mined from NCBI.</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5369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îtes de dialogue multicolores">
            <a:extLst>
              <a:ext uri="{FF2B5EF4-FFF2-40B4-BE49-F238E27FC236}">
                <a16:creationId xmlns:a16="http://schemas.microsoft.com/office/drawing/2014/main" id="{F18B4C2A-EC14-B95D-21EE-5C5B034D3D50}"/>
              </a:ext>
            </a:extLst>
          </p:cNvPr>
          <p:cNvPicPr>
            <a:picLocks noChangeAspect="1"/>
          </p:cNvPicPr>
          <p:nvPr/>
        </p:nvPicPr>
        <p:blipFill rotWithShape="1">
          <a:blip r:embed="rId2"/>
          <a:srcRect l="1961" r="6064"/>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39D6F65-9A07-B4A1-70E3-1DA90B70BD85}"/>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Discussion</a:t>
            </a:r>
          </a:p>
        </p:txBody>
      </p:sp>
    </p:spTree>
    <p:extLst>
      <p:ext uri="{BB962C8B-B14F-4D97-AF65-F5344CB8AC3E}">
        <p14:creationId xmlns:p14="http://schemas.microsoft.com/office/powerpoint/2010/main" val="738816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22B971E-A376-5FCA-1411-72B69D453BA4}"/>
              </a:ext>
            </a:extLst>
          </p:cNvPr>
          <p:cNvSpPr>
            <a:spLocks noGrp="1"/>
          </p:cNvSpPr>
          <p:nvPr>
            <p:ph type="title"/>
          </p:nvPr>
        </p:nvSpPr>
        <p:spPr>
          <a:xfrm>
            <a:off x="399334" y="241756"/>
            <a:ext cx="3939688" cy="5583126"/>
          </a:xfrm>
        </p:spPr>
        <p:txBody>
          <a:bodyPr>
            <a:normAutofit/>
          </a:bodyPr>
          <a:lstStyle/>
          <a:p>
            <a:pPr algn="ctr"/>
            <a:r>
              <a:rPr lang="en-US" sz="6200" dirty="0"/>
              <a:t>The Importance of This Study</a:t>
            </a:r>
          </a:p>
        </p:txBody>
      </p:sp>
      <p:cxnSp>
        <p:nvCxnSpPr>
          <p:cNvPr id="31" name="Straight Connector 3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DF011A5-0656-95B7-A29B-89CA2E31819D}"/>
              </a:ext>
            </a:extLst>
          </p:cNvPr>
          <p:cNvGraphicFramePr>
            <a:graphicFrameLocks noGrp="1"/>
          </p:cNvGraphicFramePr>
          <p:nvPr>
            <p:ph idx="1"/>
            <p:extLst>
              <p:ext uri="{D42A27DB-BD31-4B8C-83A1-F6EECF244321}">
                <p14:modId xmlns:p14="http://schemas.microsoft.com/office/powerpoint/2010/main" val="1251782572"/>
              </p:ext>
            </p:extLst>
          </p:nvPr>
        </p:nvGraphicFramePr>
        <p:xfrm>
          <a:off x="5299981" y="109189"/>
          <a:ext cx="6524336" cy="6544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97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495C-37F4-5116-8764-F61DC29A7CD7}"/>
              </a:ext>
            </a:extLst>
          </p:cNvPr>
          <p:cNvSpPr>
            <a:spLocks noGrp="1"/>
          </p:cNvSpPr>
          <p:nvPr>
            <p:ph type="title"/>
          </p:nvPr>
        </p:nvSpPr>
        <p:spPr/>
        <p:txBody>
          <a:bodyPr/>
          <a:lstStyle/>
          <a:p>
            <a:r>
              <a:rPr lang="en-US" dirty="0"/>
              <a:t>Future Relevance</a:t>
            </a:r>
          </a:p>
        </p:txBody>
      </p:sp>
      <p:graphicFrame>
        <p:nvGraphicFramePr>
          <p:cNvPr id="5" name="Content Placeholder 2">
            <a:extLst>
              <a:ext uri="{FF2B5EF4-FFF2-40B4-BE49-F238E27FC236}">
                <a16:creationId xmlns:a16="http://schemas.microsoft.com/office/drawing/2014/main" id="{37EDF7F8-5DB4-5754-1D20-4442E6B4D626}"/>
              </a:ext>
            </a:extLst>
          </p:cNvPr>
          <p:cNvGraphicFramePr>
            <a:graphicFrameLocks noGrp="1"/>
          </p:cNvGraphicFramePr>
          <p:nvPr>
            <p:ph idx="1"/>
            <p:extLst>
              <p:ext uri="{D42A27DB-BD31-4B8C-83A1-F6EECF244321}">
                <p14:modId xmlns:p14="http://schemas.microsoft.com/office/powerpoint/2010/main" val="40970154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856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6DB941-B278-DB5A-BB05-6D32DBE90B6B}"/>
              </a:ext>
            </a:extLst>
          </p:cNvPr>
          <p:cNvSpPr>
            <a:spLocks noGrp="1"/>
          </p:cNvSpPr>
          <p:nvPr>
            <p:ph type="title"/>
          </p:nvPr>
        </p:nvSpPr>
        <p:spPr>
          <a:xfrm>
            <a:off x="1115568" y="509521"/>
            <a:ext cx="10232136" cy="1014984"/>
          </a:xfrm>
        </p:spPr>
        <p:txBody>
          <a:bodyPr>
            <a:normAutofit/>
          </a:bodyPr>
          <a:lstStyle/>
          <a:p>
            <a:r>
              <a:rPr lang="en-US" sz="4000"/>
              <a:t>Professional Experience</a:t>
            </a:r>
          </a:p>
        </p:txBody>
      </p:sp>
      <p:sp>
        <p:nvSpPr>
          <p:cNvPr id="13" name="Rectangle 1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E8D43FB-D0CA-5E9E-0063-A26D27914033}"/>
              </a:ext>
            </a:extLst>
          </p:cNvPr>
          <p:cNvGraphicFramePr>
            <a:graphicFrameLocks noGrp="1"/>
          </p:cNvGraphicFramePr>
          <p:nvPr>
            <p:ph idx="1"/>
            <p:extLst>
              <p:ext uri="{D42A27DB-BD31-4B8C-83A1-F6EECF244321}">
                <p14:modId xmlns:p14="http://schemas.microsoft.com/office/powerpoint/2010/main" val="2340651505"/>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29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8CE75-F1A5-781F-3BAF-9DEF72E2062C}"/>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Thank you</a:t>
            </a:r>
          </a:p>
        </p:txBody>
      </p:sp>
      <p:pic>
        <p:nvPicPr>
          <p:cNvPr id="7" name="Graphic 6" descr="Smiling Face with No Fill">
            <a:extLst>
              <a:ext uri="{FF2B5EF4-FFF2-40B4-BE49-F238E27FC236}">
                <a16:creationId xmlns:a16="http://schemas.microsoft.com/office/drawing/2014/main" id="{0D34D1BF-FD08-B734-F709-0197CDC9AF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531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ree neatly stacked books">
            <a:extLst>
              <a:ext uri="{FF2B5EF4-FFF2-40B4-BE49-F238E27FC236}">
                <a16:creationId xmlns:a16="http://schemas.microsoft.com/office/drawing/2014/main" id="{FCED58D5-58DC-CD67-C8BC-683A9E041B25}"/>
              </a:ext>
            </a:extLst>
          </p:cNvPr>
          <p:cNvPicPr>
            <a:picLocks noChangeAspect="1"/>
          </p:cNvPicPr>
          <p:nvPr/>
        </p:nvPicPr>
        <p:blipFill rotWithShape="1">
          <a:blip r:embed="rId2"/>
          <a:srcRect t="14609" b="1122"/>
          <a:stretch/>
        </p:blipFill>
        <p:spPr>
          <a:xfrm>
            <a:off x="-3048"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94951-2BA8-CBAC-F2B0-B35329845C90}"/>
              </a:ext>
            </a:extLst>
          </p:cNvPr>
          <p:cNvSpPr>
            <a:spLocks noGrp="1"/>
          </p:cNvSpPr>
          <p:nvPr>
            <p:ph type="title"/>
          </p:nvPr>
        </p:nvSpPr>
        <p:spPr>
          <a:xfrm>
            <a:off x="3049" y="443523"/>
            <a:ext cx="7955280" cy="208945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Background</a:t>
            </a:r>
          </a:p>
        </p:txBody>
      </p:sp>
    </p:spTree>
    <p:extLst>
      <p:ext uri="{BB962C8B-B14F-4D97-AF65-F5344CB8AC3E}">
        <p14:creationId xmlns:p14="http://schemas.microsoft.com/office/powerpoint/2010/main" val="246681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BC8F-0FB9-05B9-286E-BDAE35DAB5D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C38F59E-0BBC-A91B-7803-F245D209DBB5}"/>
              </a:ext>
            </a:extLst>
          </p:cNvPr>
          <p:cNvSpPr>
            <a:spLocks noGrp="1"/>
          </p:cNvSpPr>
          <p:nvPr>
            <p:ph idx="1"/>
          </p:nvPr>
        </p:nvSpPr>
        <p:spPr/>
        <p:txBody>
          <a:bodyPr/>
          <a:lstStyle/>
          <a:p>
            <a:pPr marL="342900" marR="0" lvl="0" indent="-342900">
              <a:spcBef>
                <a:spcPts val="0"/>
              </a:spcBef>
              <a:spcAft>
                <a:spcPts val="0"/>
              </a:spcAft>
              <a:buFont typeface="+mj-lt"/>
              <a:buAutoNum type="arabicPeriod"/>
            </a:pP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Shah NH, Muir TW. Inteins: Nature's Gift to Protein Chemists. Chem Sci. 2014;5(1):446-461. </a:t>
            </a:r>
            <a:r>
              <a:rPr lang="en-US" sz="1800" kern="100"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doi</a:t>
            </a: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10.1039/C3SC52951G. PMID: 24634716; PMCID: PMC3949740.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342900">
              <a:spcBef>
                <a:spcPts val="0"/>
              </a:spcBef>
              <a:spcAft>
                <a:spcPts val="0"/>
              </a:spcAft>
              <a:buFont typeface="+mj-l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rPr>
              <a:t>“Our Mission - NCBI.” </a:t>
            </a:r>
            <a:r>
              <a:rPr lang="en-US" sz="1800" i="1" dirty="0">
                <a:solidFill>
                  <a:srgbClr val="000000"/>
                </a:solidFill>
                <a:effectLst/>
                <a:latin typeface="Times New Roman" panose="02020603050405020304" pitchFamily="18" charset="0"/>
                <a:ea typeface="Times New Roman" panose="02020603050405020304" pitchFamily="18" charset="0"/>
              </a:rPr>
              <a:t>National Center for Biotechnology Information</a:t>
            </a:r>
            <a:r>
              <a:rPr lang="en-US" sz="1800" dirty="0">
                <a:solidFill>
                  <a:srgbClr val="000000"/>
                </a:solidFill>
                <a:effectLst/>
                <a:latin typeface="Times New Roman" panose="02020603050405020304" pitchFamily="18" charset="0"/>
                <a:ea typeface="Times New Roman" panose="02020603050405020304" pitchFamily="18" charset="0"/>
              </a:rPr>
              <a:t>, U.S. National Library of Medicine, </a:t>
            </a:r>
            <a:r>
              <a:rPr lang="en-US" sz="1800" dirty="0" err="1">
                <a:solidFill>
                  <a:srgbClr val="000000"/>
                </a:solidFill>
                <a:effectLst/>
                <a:latin typeface="Times New Roman" panose="02020603050405020304" pitchFamily="18" charset="0"/>
                <a:ea typeface="Times New Roman" panose="02020603050405020304" pitchFamily="18" charset="0"/>
              </a:rPr>
              <a:t>www.ncbi.nlm.nih.gov</a:t>
            </a:r>
            <a:r>
              <a:rPr lang="en-US" sz="1800" dirty="0">
                <a:solidFill>
                  <a:srgbClr val="000000"/>
                </a:solidFill>
                <a:effectLst/>
                <a:latin typeface="Times New Roman" panose="02020603050405020304" pitchFamily="18" charset="0"/>
                <a:ea typeface="Times New Roman" panose="02020603050405020304" pitchFamily="18" charset="0"/>
              </a:rPr>
              <a:t>/home/about/mission/. Accessed 28 Apr. 2024. </a:t>
            </a:r>
            <a:endParaRPr lang="en-US" sz="1800" dirty="0">
              <a:effectLst/>
              <a:latin typeface="Times New Roman" panose="02020603050405020304" pitchFamily="18" charset="0"/>
              <a:ea typeface="Times New Roman" panose="02020603050405020304" pitchFamily="18" charset="0"/>
            </a:endParaRPr>
          </a:p>
          <a:p>
            <a:pPr marL="342900" marR="0" indent="-342900">
              <a:buFont typeface="+mj-lt"/>
              <a:buAutoNum type="arabicPeriod"/>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Novikova O, Jayachandran P,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Kelley DS, Morton Z,</a:t>
            </a: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Merwin S, </a:t>
            </a:r>
            <a:r>
              <a:rPr lang="en-US" sz="1800" kern="100"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Topilina</a:t>
            </a: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NI, Belfort M. Intein Clustering Suggests Functional Importance in Different Domains of Life. Mol Biol </a:t>
            </a:r>
            <a:r>
              <a:rPr lang="en-US" sz="1800" kern="100"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Evol</a:t>
            </a: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2016 Mar;33(3):783-99. </a:t>
            </a:r>
            <a:r>
              <a:rPr lang="en-US" sz="1800" kern="100"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doi</a:t>
            </a: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10.1093/</a:t>
            </a:r>
            <a:r>
              <a:rPr lang="en-US" sz="1800" kern="100"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molbev</a:t>
            </a: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/msv271. </a:t>
            </a:r>
            <a:r>
              <a:rPr lang="en-US" sz="1800" kern="100" dirty="0" err="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Epub</a:t>
            </a:r>
            <a:r>
              <a:rPr lang="en-US" sz="1800" kern="1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2015 Nov 25. PMID: 26609079; PMCID: PMC4760082.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873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302A8-BD0A-A254-C014-44F47F9080B1}"/>
              </a:ext>
            </a:extLst>
          </p:cNvPr>
          <p:cNvSpPr>
            <a:spLocks noGrp="1"/>
          </p:cNvSpPr>
          <p:nvPr>
            <p:ph type="title"/>
          </p:nvPr>
        </p:nvSpPr>
        <p:spPr>
          <a:xfrm>
            <a:off x="572493" y="238539"/>
            <a:ext cx="11018520" cy="1434415"/>
          </a:xfrm>
        </p:spPr>
        <p:txBody>
          <a:bodyPr anchor="b">
            <a:normAutofit/>
          </a:bodyPr>
          <a:lstStyle/>
          <a:p>
            <a:r>
              <a:rPr lang="en-US" sz="5400" b="1" dirty="0"/>
              <a:t>What are Inteins?</a:t>
            </a:r>
          </a:p>
        </p:txBody>
      </p:sp>
      <p:sp>
        <p:nvSpPr>
          <p:cNvPr id="9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5396BF-64E2-2327-28C7-E981EA170FB2}"/>
              </a:ext>
            </a:extLst>
          </p:cNvPr>
          <p:cNvSpPr>
            <a:spLocks noGrp="1"/>
          </p:cNvSpPr>
          <p:nvPr>
            <p:ph idx="1"/>
          </p:nvPr>
        </p:nvSpPr>
        <p:spPr>
          <a:xfrm>
            <a:off x="572493" y="2071316"/>
            <a:ext cx="6713552" cy="4119172"/>
          </a:xfrm>
        </p:spPr>
        <p:txBody>
          <a:bodyPr anchor="t">
            <a:normAutofit/>
          </a:bodyPr>
          <a:lstStyle/>
          <a:p>
            <a:r>
              <a:rPr lang="en-US" sz="2000" dirty="0"/>
              <a:t>An intein is a kind of protein that carry's out a process known as protein splicing, a biochemical reaction comprised of both the cleavage and formation of peptide bonds resulting in the formation of a functional protein. (1)</a:t>
            </a:r>
          </a:p>
          <a:p>
            <a:pPr marL="0" indent="0">
              <a:buNone/>
            </a:pPr>
            <a:endParaRPr lang="en-US" sz="2000" dirty="0"/>
          </a:p>
          <a:p>
            <a:r>
              <a:rPr lang="en-US" sz="2000" dirty="0"/>
              <a:t>They are auto-processing domains found in organisms from all domains of life. Their roles in nature are still being explored.</a:t>
            </a:r>
          </a:p>
          <a:p>
            <a:pPr marL="0" indent="0">
              <a:buNone/>
            </a:pPr>
            <a:endParaRPr lang="en-US" sz="2000" dirty="0"/>
          </a:p>
          <a:p>
            <a:r>
              <a:rPr lang="en-US" sz="2000" dirty="0"/>
              <a:t>Inteins hold significant potential in biotechnical applications such as protein engineering, drug targets and therapeutic tools.</a:t>
            </a:r>
          </a:p>
        </p:txBody>
      </p:sp>
      <p:pic>
        <p:nvPicPr>
          <p:cNvPr id="6" name="Picture 5">
            <a:extLst>
              <a:ext uri="{FF2B5EF4-FFF2-40B4-BE49-F238E27FC236}">
                <a16:creationId xmlns:a16="http://schemas.microsoft.com/office/drawing/2014/main" id="{A293784D-D289-B9DC-6D2E-F50547499AEA}"/>
              </a:ext>
            </a:extLst>
          </p:cNvPr>
          <p:cNvPicPr>
            <a:picLocks noChangeAspect="1"/>
          </p:cNvPicPr>
          <p:nvPr/>
        </p:nvPicPr>
        <p:blipFill rotWithShape="1">
          <a:blip r:embed="rId2"/>
          <a:srcRect l="13399" r="17094" b="2"/>
          <a:stretch/>
        </p:blipFill>
        <p:spPr>
          <a:xfrm>
            <a:off x="7675658" y="2093976"/>
            <a:ext cx="3941064" cy="4096512"/>
          </a:xfrm>
          <a:prstGeom prst="rect">
            <a:avLst/>
          </a:prstGeom>
        </p:spPr>
      </p:pic>
    </p:spTree>
    <p:extLst>
      <p:ext uri="{BB962C8B-B14F-4D97-AF65-F5344CB8AC3E}">
        <p14:creationId xmlns:p14="http://schemas.microsoft.com/office/powerpoint/2010/main" val="238283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2FC2-2BD1-54EC-577F-A94D3F1AA147}"/>
              </a:ext>
            </a:extLst>
          </p:cNvPr>
          <p:cNvSpPr>
            <a:spLocks noGrp="1"/>
          </p:cNvSpPr>
          <p:nvPr>
            <p:ph type="title"/>
          </p:nvPr>
        </p:nvSpPr>
        <p:spPr/>
        <p:txBody>
          <a:bodyPr/>
          <a:lstStyle/>
          <a:p>
            <a:r>
              <a:rPr lang="en-US" dirty="0"/>
              <a:t>The Problem With Intein Data</a:t>
            </a:r>
          </a:p>
        </p:txBody>
      </p:sp>
      <p:graphicFrame>
        <p:nvGraphicFramePr>
          <p:cNvPr id="5" name="Content Placeholder 2">
            <a:extLst>
              <a:ext uri="{FF2B5EF4-FFF2-40B4-BE49-F238E27FC236}">
                <a16:creationId xmlns:a16="http://schemas.microsoft.com/office/drawing/2014/main" id="{53F8469F-623F-2B98-04F8-7273C9902E94}"/>
              </a:ext>
            </a:extLst>
          </p:cNvPr>
          <p:cNvGraphicFramePr>
            <a:graphicFrameLocks noGrp="1"/>
          </p:cNvGraphicFramePr>
          <p:nvPr>
            <p:ph idx="1"/>
            <p:extLst>
              <p:ext uri="{D42A27DB-BD31-4B8C-83A1-F6EECF244321}">
                <p14:modId xmlns:p14="http://schemas.microsoft.com/office/powerpoint/2010/main" val="40013442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731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4593E1-8019-0EDD-DF00-C2144444D2DA}"/>
              </a:ext>
            </a:extLst>
          </p:cNvPr>
          <p:cNvSpPr>
            <a:spLocks noGrp="1"/>
          </p:cNvSpPr>
          <p:nvPr>
            <p:ph type="title"/>
          </p:nvPr>
        </p:nvSpPr>
        <p:spPr>
          <a:xfrm>
            <a:off x="1043631" y="809898"/>
            <a:ext cx="10173010" cy="1554480"/>
          </a:xfrm>
        </p:spPr>
        <p:txBody>
          <a:bodyPr anchor="ctr">
            <a:normAutofit/>
          </a:bodyPr>
          <a:lstStyle/>
          <a:p>
            <a:r>
              <a:rPr lang="en-US" sz="4800" dirty="0"/>
              <a:t>Project Motives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5D482BC-DB10-BA0C-F86F-77F09E84FDED}"/>
              </a:ext>
            </a:extLst>
          </p:cNvPr>
          <p:cNvGraphicFramePr>
            <a:graphicFrameLocks noGrp="1"/>
          </p:cNvGraphicFramePr>
          <p:nvPr>
            <p:ph idx="1"/>
            <p:extLst>
              <p:ext uri="{D42A27DB-BD31-4B8C-83A1-F6EECF244321}">
                <p14:modId xmlns:p14="http://schemas.microsoft.com/office/powerpoint/2010/main" val="287173713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74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accine storage and manufacturing">
            <a:extLst>
              <a:ext uri="{FF2B5EF4-FFF2-40B4-BE49-F238E27FC236}">
                <a16:creationId xmlns:a16="http://schemas.microsoft.com/office/drawing/2014/main" id="{2891584F-F9E7-E468-0EFD-024B8F93FFDA}"/>
              </a:ext>
            </a:extLst>
          </p:cNvPr>
          <p:cNvPicPr>
            <a:picLocks noChangeAspect="1"/>
          </p:cNvPicPr>
          <p:nvPr/>
        </p:nvPicPr>
        <p:blipFill rotWithShape="1">
          <a:blip r:embed="rId2">
            <a:alphaModFix amt="50000"/>
          </a:blip>
          <a:srcRect t="141" b="15589"/>
          <a:stretch/>
        </p:blipFill>
        <p:spPr>
          <a:xfrm>
            <a:off x="20" y="1"/>
            <a:ext cx="12191980" cy="6857999"/>
          </a:xfrm>
          <a:prstGeom prst="rect">
            <a:avLst/>
          </a:prstGeom>
        </p:spPr>
      </p:pic>
      <p:sp>
        <p:nvSpPr>
          <p:cNvPr id="2" name="Title 1">
            <a:extLst>
              <a:ext uri="{FF2B5EF4-FFF2-40B4-BE49-F238E27FC236}">
                <a16:creationId xmlns:a16="http://schemas.microsoft.com/office/drawing/2014/main" id="{73DD1D6D-6E55-7FE8-4959-2C97D9990F7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Materials and Methods Section</a:t>
            </a:r>
            <a:br>
              <a:rPr lang="en-US" sz="6000" dirty="0">
                <a:solidFill>
                  <a:srgbClr val="FFFFFF"/>
                </a:solidFill>
              </a:rPr>
            </a:br>
            <a:endParaRPr lang="en-US" sz="6000" dirty="0">
              <a:solidFill>
                <a:srgbClr val="FFFFFF"/>
              </a:solidFill>
            </a:endParaRPr>
          </a:p>
        </p:txBody>
      </p:sp>
    </p:spTree>
    <p:extLst>
      <p:ext uri="{BB962C8B-B14F-4D97-AF65-F5344CB8AC3E}">
        <p14:creationId xmlns:p14="http://schemas.microsoft.com/office/powerpoint/2010/main" val="22039514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6821BC-1235-BEA7-1171-1AA5565E5359}"/>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Understanding The Modified Data</a:t>
            </a:r>
          </a:p>
        </p:txBody>
      </p:sp>
      <p:graphicFrame>
        <p:nvGraphicFramePr>
          <p:cNvPr id="6" name="Content Placeholder 2">
            <a:extLst>
              <a:ext uri="{FF2B5EF4-FFF2-40B4-BE49-F238E27FC236}">
                <a16:creationId xmlns:a16="http://schemas.microsoft.com/office/drawing/2014/main" id="{AB05F334-0BE2-409B-3B0F-70A829A1B4AF}"/>
              </a:ext>
            </a:extLst>
          </p:cNvPr>
          <p:cNvGraphicFramePr>
            <a:graphicFrameLocks noGrp="1"/>
          </p:cNvGraphicFramePr>
          <p:nvPr>
            <p:ph idx="1"/>
            <p:extLst>
              <p:ext uri="{D42A27DB-BD31-4B8C-83A1-F6EECF244321}">
                <p14:modId xmlns:p14="http://schemas.microsoft.com/office/powerpoint/2010/main" val="100117194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14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4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6FAA47-53F6-C6FD-A8BF-3DCA2C7C6036}"/>
              </a:ext>
            </a:extLst>
          </p:cNvPr>
          <p:cNvPicPr>
            <a:picLocks noChangeAspect="1"/>
          </p:cNvPicPr>
          <p:nvPr/>
        </p:nvPicPr>
        <p:blipFill>
          <a:blip r:embed="rId3"/>
          <a:stretch>
            <a:fillRect/>
          </a:stretch>
        </p:blipFill>
        <p:spPr>
          <a:xfrm>
            <a:off x="913614" y="643467"/>
            <a:ext cx="10364772" cy="5571066"/>
          </a:xfrm>
          <a:prstGeom prst="rect">
            <a:avLst/>
          </a:prstGeom>
        </p:spPr>
      </p:pic>
    </p:spTree>
    <p:extLst>
      <p:ext uri="{BB962C8B-B14F-4D97-AF65-F5344CB8AC3E}">
        <p14:creationId xmlns:p14="http://schemas.microsoft.com/office/powerpoint/2010/main" val="2221565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62769-A517-1BB1-B3B8-D8390AE9C870}"/>
              </a:ext>
            </a:extLst>
          </p:cNvPr>
          <p:cNvSpPr>
            <a:spLocks noGrp="1"/>
          </p:cNvSpPr>
          <p:nvPr>
            <p:ph type="title"/>
          </p:nvPr>
        </p:nvSpPr>
        <p:spPr>
          <a:xfrm>
            <a:off x="841248" y="251312"/>
            <a:ext cx="10506456" cy="1010264"/>
          </a:xfrm>
        </p:spPr>
        <p:txBody>
          <a:bodyPr anchor="ctr">
            <a:normAutofit/>
          </a:bodyPr>
          <a:lstStyle/>
          <a:p>
            <a:r>
              <a:rPr lang="en-US" b="1" dirty="0"/>
              <a:t>Collecting Additional Intein Data</a:t>
            </a:r>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2">
            <a:extLst>
              <a:ext uri="{FF2B5EF4-FFF2-40B4-BE49-F238E27FC236}">
                <a16:creationId xmlns:a16="http://schemas.microsoft.com/office/drawing/2014/main" id="{EE82BE37-5DA0-316A-8FE5-2E492B069E49}"/>
              </a:ext>
            </a:extLst>
          </p:cNvPr>
          <p:cNvGraphicFramePr>
            <a:graphicFrameLocks noGrp="1"/>
          </p:cNvGraphicFramePr>
          <p:nvPr>
            <p:ph idx="1"/>
            <p:extLst>
              <p:ext uri="{D42A27DB-BD31-4B8C-83A1-F6EECF244321}">
                <p14:modId xmlns:p14="http://schemas.microsoft.com/office/powerpoint/2010/main" val="1715082557"/>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134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1213</TotalTime>
  <Words>1295</Words>
  <Application>Microsoft Macintosh PowerPoint</Application>
  <PresentationFormat>Widescreen</PresentationFormat>
  <Paragraphs>69</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Calibri</vt:lpstr>
      <vt:lpstr>Calibri Light</vt:lpstr>
      <vt:lpstr>Times New Roman</vt:lpstr>
      <vt:lpstr>Office Theme</vt:lpstr>
      <vt:lpstr>Intein Misrepresentation: Analyzing NCBI Data for Biotechnological Integrity </vt:lpstr>
      <vt:lpstr>Background</vt:lpstr>
      <vt:lpstr>What are Inteins?</vt:lpstr>
      <vt:lpstr>The Problem With Intein Data</vt:lpstr>
      <vt:lpstr>Project Motives</vt:lpstr>
      <vt:lpstr>Materials and Methods Section </vt:lpstr>
      <vt:lpstr>Understanding The Modified Data</vt:lpstr>
      <vt:lpstr>PowerPoint Presentation</vt:lpstr>
      <vt:lpstr>Collecting Additional Intein Data</vt:lpstr>
      <vt:lpstr>Tools Implemented</vt:lpstr>
      <vt:lpstr>Results Section</vt:lpstr>
      <vt:lpstr>PowerPoint Presentation</vt:lpstr>
      <vt:lpstr>Records Mined From NCBI</vt:lpstr>
      <vt:lpstr>Sources of NCBI Protein Records</vt:lpstr>
      <vt:lpstr>Discussion</vt:lpstr>
      <vt:lpstr>The Importance of This Study</vt:lpstr>
      <vt:lpstr>Future Relevance</vt:lpstr>
      <vt:lpstr>Professional Experience</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Skalman</dc:creator>
  <cp:lastModifiedBy>Dylan Skalman</cp:lastModifiedBy>
  <cp:revision>8</cp:revision>
  <dcterms:created xsi:type="dcterms:W3CDTF">2024-04-19T18:50:02Z</dcterms:created>
  <dcterms:modified xsi:type="dcterms:W3CDTF">2024-04-30T20:09:22Z</dcterms:modified>
</cp:coreProperties>
</file>